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tags/tag1.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44" r:id="rId2"/>
    <p:sldMasterId id="2147483756" r:id="rId3"/>
    <p:sldMasterId id="2147483780" r:id="rId4"/>
    <p:sldMasterId id="2147483792" r:id="rId5"/>
  </p:sldMasterIdLst>
  <p:notesMasterIdLst>
    <p:notesMasterId r:id="rId56"/>
  </p:notesMasterIdLst>
  <p:sldIdLst>
    <p:sldId id="890" r:id="rId6"/>
    <p:sldId id="1217" r:id="rId7"/>
    <p:sldId id="1270" r:id="rId8"/>
    <p:sldId id="1271" r:id="rId9"/>
    <p:sldId id="1272" r:id="rId10"/>
    <p:sldId id="908" r:id="rId11"/>
    <p:sldId id="1273" r:id="rId12"/>
    <p:sldId id="1274" r:id="rId13"/>
    <p:sldId id="1089" r:id="rId14"/>
    <p:sldId id="1265" r:id="rId15"/>
    <p:sldId id="1275" r:id="rId16"/>
    <p:sldId id="1143" r:id="rId17"/>
    <p:sldId id="1287" r:id="rId18"/>
    <p:sldId id="1276" r:id="rId19"/>
    <p:sldId id="957" r:id="rId20"/>
    <p:sldId id="1097" r:id="rId21"/>
    <p:sldId id="1221" r:id="rId22"/>
    <p:sldId id="1233" r:id="rId23"/>
    <p:sldId id="1121" r:id="rId24"/>
    <p:sldId id="1283" r:id="rId25"/>
    <p:sldId id="1289" r:id="rId26"/>
    <p:sldId id="1228" r:id="rId27"/>
    <p:sldId id="1093" r:id="rId28"/>
    <p:sldId id="1074" r:id="rId29"/>
    <p:sldId id="1288" r:id="rId30"/>
    <p:sldId id="1231" r:id="rId31"/>
    <p:sldId id="1094" r:id="rId32"/>
    <p:sldId id="1172" r:id="rId33"/>
    <p:sldId id="1290" r:id="rId34"/>
    <p:sldId id="1123" r:id="rId35"/>
    <p:sldId id="1173" r:id="rId36"/>
    <p:sldId id="1176" r:id="rId37"/>
    <p:sldId id="1291" r:id="rId38"/>
    <p:sldId id="1140" r:id="rId39"/>
    <p:sldId id="1146" r:id="rId40"/>
    <p:sldId id="1184" r:id="rId41"/>
    <p:sldId id="1292" r:id="rId42"/>
    <p:sldId id="1186" r:id="rId43"/>
    <p:sldId id="1187" r:id="rId44"/>
    <p:sldId id="1190" r:id="rId45"/>
    <p:sldId id="1194" r:id="rId46"/>
    <p:sldId id="1195" r:id="rId47"/>
    <p:sldId id="1206" r:id="rId48"/>
    <p:sldId id="1203" r:id="rId49"/>
    <p:sldId id="1205" r:id="rId50"/>
    <p:sldId id="1210" r:id="rId51"/>
    <p:sldId id="1211" r:id="rId52"/>
    <p:sldId id="1213" r:id="rId53"/>
    <p:sldId id="1214" r:id="rId54"/>
    <p:sldId id="1065"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account" initials="Ma" lastIdx="177" clrIdx="0">
    <p:extLst>
      <p:ext uri="{19B8F6BF-5375-455C-9EA6-DF929625EA0E}">
        <p15:presenceInfo xmlns:p15="http://schemas.microsoft.com/office/powerpoint/2012/main" userId="e3069e7944671ed6" providerId="Windows Live"/>
      </p:ext>
    </p:extLst>
  </p:cmAuthor>
  <p:cmAuthor id="2" name="Microsoft account" initials="Ma [2]" lastIdx="17" clrIdx="1">
    <p:extLst>
      <p:ext uri="{19B8F6BF-5375-455C-9EA6-DF929625EA0E}">
        <p15:presenceInfo xmlns:p15="http://schemas.microsoft.com/office/powerpoint/2012/main" userId="90baf14635da1a73" providerId="Windows Live"/>
      </p:ext>
    </p:extLst>
  </p:cmAuthor>
  <p:cmAuthor id="3" name="Bettina" initials="H" lastIdx="14" clrIdx="2"/>
  <p:cmAuthor id="4" name="Brooke Bender" initials="BB" lastIdx="19" clrIdx="3">
    <p:extLst>
      <p:ext uri="{19B8F6BF-5375-455C-9EA6-DF929625EA0E}">
        <p15:presenceInfo xmlns:p15="http://schemas.microsoft.com/office/powerpoint/2012/main" userId="0f91a9dd608afdae" providerId="Windows Live"/>
      </p:ext>
    </p:extLst>
  </p:cmAuthor>
  <p:cmAuthor id="5" name="Matt Bennett" initials="MB" lastIdx="25" clrIdx="4"/>
  <p:cmAuthor id="6" name="Kate Leos" initials="KL" lastIdx="24" clrIdx="5">
    <p:extLst>
      <p:ext uri="{19B8F6BF-5375-455C-9EA6-DF929625EA0E}">
        <p15:presenceInfo xmlns:p15="http://schemas.microsoft.com/office/powerpoint/2012/main" userId="db718812daaf6df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5899" autoAdjust="0"/>
  </p:normalViewPr>
  <p:slideViewPr>
    <p:cSldViewPr snapToGrid="0">
      <p:cViewPr varScale="1">
        <p:scale>
          <a:sx n="98" d="100"/>
          <a:sy n="98" d="100"/>
        </p:scale>
        <p:origin x="4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commentAuthors" Target="commentAuthor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21B435-1AC0-484C-947D-F01E46707E77}"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US"/>
        </a:p>
      </dgm:t>
    </dgm:pt>
    <dgm:pt modelId="{48654079-381E-4604-81DC-20EAF3EF3DFF}">
      <dgm:prSet/>
      <dgm:spPr/>
      <dgm:t>
        <a:bodyPr/>
        <a:lstStyle/>
        <a:p>
          <a:r>
            <a:rPr lang="en-US" u="sng" dirty="0"/>
            <a:t>Compassion Fatigue</a:t>
          </a:r>
        </a:p>
        <a:p>
          <a:r>
            <a:rPr lang="en-US" dirty="0"/>
            <a:t>When empathetic intensity fills up the helper's cups capacity</a:t>
          </a:r>
        </a:p>
      </dgm:t>
    </dgm:pt>
    <dgm:pt modelId="{57F9C747-E263-47FB-ADEB-D7B61C09722F}" type="parTrans" cxnId="{88DD8624-3072-4AEC-9B40-8664F41E16DB}">
      <dgm:prSet/>
      <dgm:spPr/>
      <dgm:t>
        <a:bodyPr/>
        <a:lstStyle/>
        <a:p>
          <a:endParaRPr lang="en-US"/>
        </a:p>
      </dgm:t>
    </dgm:pt>
    <dgm:pt modelId="{0C1C32B8-5A1B-44F2-A358-27F6F6363160}" type="sibTrans" cxnId="{88DD8624-3072-4AEC-9B40-8664F41E16DB}">
      <dgm:prSet/>
      <dgm:spPr/>
      <dgm:t>
        <a:bodyPr/>
        <a:lstStyle/>
        <a:p>
          <a:endParaRPr lang="en-US"/>
        </a:p>
      </dgm:t>
    </dgm:pt>
    <dgm:pt modelId="{34D1C1E7-D30A-4DC0-B8A6-A28C0098F561}">
      <dgm:prSet/>
      <dgm:spPr/>
      <dgm:t>
        <a:bodyPr/>
        <a:lstStyle/>
        <a:p>
          <a:r>
            <a:rPr lang="en-US" u="sng" dirty="0"/>
            <a:t>Vicarious Trauma </a:t>
          </a:r>
        </a:p>
        <a:p>
          <a:r>
            <a:rPr lang="en-US" dirty="0"/>
            <a:t>Witnessing a person’s traumatic experience and the resulting empathetic intensity</a:t>
          </a:r>
        </a:p>
      </dgm:t>
    </dgm:pt>
    <dgm:pt modelId="{B1D169B1-7DE8-4B78-8957-CC926AB4DA88}" type="parTrans" cxnId="{6E630ACB-4945-4C4A-87ED-E8F72CC9F78D}">
      <dgm:prSet/>
      <dgm:spPr/>
      <dgm:t>
        <a:bodyPr/>
        <a:lstStyle/>
        <a:p>
          <a:endParaRPr lang="en-US"/>
        </a:p>
      </dgm:t>
    </dgm:pt>
    <dgm:pt modelId="{BBA19B64-8481-4D1B-AA87-A368BC4A75C8}" type="sibTrans" cxnId="{6E630ACB-4945-4C4A-87ED-E8F72CC9F78D}">
      <dgm:prSet/>
      <dgm:spPr/>
      <dgm:t>
        <a:bodyPr/>
        <a:lstStyle/>
        <a:p>
          <a:endParaRPr lang="en-US"/>
        </a:p>
      </dgm:t>
    </dgm:pt>
    <dgm:pt modelId="{1CF89389-26D8-4B59-9C76-98909FEE8FDA}">
      <dgm:prSet/>
      <dgm:spPr/>
      <dgm:t>
        <a:bodyPr/>
        <a:lstStyle/>
        <a:p>
          <a:r>
            <a:rPr lang="en-US" u="sng" dirty="0"/>
            <a:t>Secondary Trauma </a:t>
          </a:r>
        </a:p>
        <a:p>
          <a:r>
            <a:rPr lang="en-US" dirty="0"/>
            <a:t>Something about the person’s trauma connects with something in helper’s personality or past experience</a:t>
          </a:r>
        </a:p>
      </dgm:t>
    </dgm:pt>
    <dgm:pt modelId="{EA56C8BC-6C5E-4E53-A366-BBB3B4758415}" type="parTrans" cxnId="{3CFBA538-66A5-47BE-A500-F152C83ADB59}">
      <dgm:prSet/>
      <dgm:spPr/>
      <dgm:t>
        <a:bodyPr/>
        <a:lstStyle/>
        <a:p>
          <a:endParaRPr lang="en-US"/>
        </a:p>
      </dgm:t>
    </dgm:pt>
    <dgm:pt modelId="{A5843B86-6D45-4D30-AE79-BBA92143482F}" type="sibTrans" cxnId="{3CFBA538-66A5-47BE-A500-F152C83ADB59}">
      <dgm:prSet/>
      <dgm:spPr/>
      <dgm:t>
        <a:bodyPr/>
        <a:lstStyle/>
        <a:p>
          <a:endParaRPr lang="en-US"/>
        </a:p>
      </dgm:t>
    </dgm:pt>
    <dgm:pt modelId="{79DFA064-5D8D-4F45-A54B-6DEDA7B2FD10}">
      <dgm:prSet/>
      <dgm:spPr/>
      <dgm:t>
        <a:bodyPr/>
        <a:lstStyle/>
        <a:p>
          <a:r>
            <a:rPr lang="en-US" u="sng" dirty="0"/>
            <a:t>Moral Injury</a:t>
          </a:r>
        </a:p>
        <a:p>
          <a:r>
            <a:rPr lang="en-US" dirty="0"/>
            <a:t>Accumulation of the negative psychological impact of morally distressing situations</a:t>
          </a:r>
        </a:p>
      </dgm:t>
    </dgm:pt>
    <dgm:pt modelId="{32924B8B-FFD4-4BFA-ACFB-D81BA4C7938A}" type="parTrans" cxnId="{DB760D2B-3C85-44DE-9AC4-98FA0BD4ECA8}">
      <dgm:prSet/>
      <dgm:spPr/>
      <dgm:t>
        <a:bodyPr/>
        <a:lstStyle/>
        <a:p>
          <a:endParaRPr lang="en-US"/>
        </a:p>
      </dgm:t>
    </dgm:pt>
    <dgm:pt modelId="{8B883389-48D0-438B-8E1C-A5084DBB158A}" type="sibTrans" cxnId="{DB760D2B-3C85-44DE-9AC4-98FA0BD4ECA8}">
      <dgm:prSet/>
      <dgm:spPr/>
      <dgm:t>
        <a:bodyPr/>
        <a:lstStyle/>
        <a:p>
          <a:endParaRPr lang="en-US"/>
        </a:p>
      </dgm:t>
    </dgm:pt>
    <dgm:pt modelId="{F23393BD-DE72-4359-BADD-B4FE74CCE460}">
      <dgm:prSet/>
      <dgm:spPr/>
      <dgm:t>
        <a:bodyPr/>
        <a:lstStyle/>
        <a:p>
          <a:r>
            <a:rPr lang="en-US" u="sng" dirty="0"/>
            <a:t>Burnout</a:t>
          </a:r>
          <a:r>
            <a:rPr lang="en-US" dirty="0"/>
            <a:t> </a:t>
          </a:r>
        </a:p>
        <a:p>
          <a:r>
            <a:rPr lang="en-US" dirty="0"/>
            <a:t>Workload overwhelms capacity to do the work with desired level of quality</a:t>
          </a:r>
        </a:p>
      </dgm:t>
    </dgm:pt>
    <dgm:pt modelId="{265508B3-C5E3-43EA-9E20-7ED6BB0A76C0}" type="parTrans" cxnId="{110E2B63-7021-48E5-8130-55EBBF97E8BE}">
      <dgm:prSet/>
      <dgm:spPr/>
      <dgm:t>
        <a:bodyPr/>
        <a:lstStyle/>
        <a:p>
          <a:endParaRPr lang="en-US"/>
        </a:p>
      </dgm:t>
    </dgm:pt>
    <dgm:pt modelId="{661BA122-E2F1-4705-B973-DFD605C45950}" type="sibTrans" cxnId="{110E2B63-7021-48E5-8130-55EBBF97E8BE}">
      <dgm:prSet/>
      <dgm:spPr/>
      <dgm:t>
        <a:bodyPr/>
        <a:lstStyle/>
        <a:p>
          <a:endParaRPr lang="en-US"/>
        </a:p>
      </dgm:t>
    </dgm:pt>
    <dgm:pt modelId="{915B5995-8BAE-4529-9082-4B4725A8B4A9}" type="pres">
      <dgm:prSet presAssocID="{A021B435-1AC0-484C-947D-F01E46707E77}" presName="diagram" presStyleCnt="0">
        <dgm:presLayoutVars>
          <dgm:dir/>
          <dgm:resizeHandles val="exact"/>
        </dgm:presLayoutVars>
      </dgm:prSet>
      <dgm:spPr/>
    </dgm:pt>
    <dgm:pt modelId="{186BD9F9-F945-495B-A87D-144B91D74404}" type="pres">
      <dgm:prSet presAssocID="{48654079-381E-4604-81DC-20EAF3EF3DFF}" presName="node" presStyleLbl="node1" presStyleIdx="0" presStyleCnt="5">
        <dgm:presLayoutVars>
          <dgm:bulletEnabled val="1"/>
        </dgm:presLayoutVars>
      </dgm:prSet>
      <dgm:spPr/>
    </dgm:pt>
    <dgm:pt modelId="{4FC501B2-03AC-4F2B-B3D1-D48552D66027}" type="pres">
      <dgm:prSet presAssocID="{0C1C32B8-5A1B-44F2-A358-27F6F6363160}" presName="sibTrans" presStyleCnt="0"/>
      <dgm:spPr/>
    </dgm:pt>
    <dgm:pt modelId="{67C89B25-C172-47EC-8580-827C022B5132}" type="pres">
      <dgm:prSet presAssocID="{34D1C1E7-D30A-4DC0-B8A6-A28C0098F561}" presName="node" presStyleLbl="node1" presStyleIdx="1" presStyleCnt="5">
        <dgm:presLayoutVars>
          <dgm:bulletEnabled val="1"/>
        </dgm:presLayoutVars>
      </dgm:prSet>
      <dgm:spPr/>
    </dgm:pt>
    <dgm:pt modelId="{5039AC7C-2411-41C3-8E36-11B8008F66DA}" type="pres">
      <dgm:prSet presAssocID="{BBA19B64-8481-4D1B-AA87-A368BC4A75C8}" presName="sibTrans" presStyleCnt="0"/>
      <dgm:spPr/>
    </dgm:pt>
    <dgm:pt modelId="{5C440707-E25B-4271-83EA-A2F2D2405014}" type="pres">
      <dgm:prSet presAssocID="{1CF89389-26D8-4B59-9C76-98909FEE8FDA}" presName="node" presStyleLbl="node1" presStyleIdx="2" presStyleCnt="5">
        <dgm:presLayoutVars>
          <dgm:bulletEnabled val="1"/>
        </dgm:presLayoutVars>
      </dgm:prSet>
      <dgm:spPr/>
    </dgm:pt>
    <dgm:pt modelId="{F281F687-F499-4586-BA2E-7A56D2CD2CE8}" type="pres">
      <dgm:prSet presAssocID="{A5843B86-6D45-4D30-AE79-BBA92143482F}" presName="sibTrans" presStyleCnt="0"/>
      <dgm:spPr/>
    </dgm:pt>
    <dgm:pt modelId="{5F5A3C39-1318-424E-AA78-FFC2C0D7DED5}" type="pres">
      <dgm:prSet presAssocID="{79DFA064-5D8D-4F45-A54B-6DEDA7B2FD10}" presName="node" presStyleLbl="node1" presStyleIdx="3" presStyleCnt="5">
        <dgm:presLayoutVars>
          <dgm:bulletEnabled val="1"/>
        </dgm:presLayoutVars>
      </dgm:prSet>
      <dgm:spPr/>
    </dgm:pt>
    <dgm:pt modelId="{7601FDE5-4ED6-4ADD-A5A7-8F68EF451DA8}" type="pres">
      <dgm:prSet presAssocID="{8B883389-48D0-438B-8E1C-A5084DBB158A}" presName="sibTrans" presStyleCnt="0"/>
      <dgm:spPr/>
    </dgm:pt>
    <dgm:pt modelId="{97173878-F667-481F-8876-3C4F0421D22E}" type="pres">
      <dgm:prSet presAssocID="{F23393BD-DE72-4359-BADD-B4FE74CCE460}" presName="node" presStyleLbl="node1" presStyleIdx="4" presStyleCnt="5">
        <dgm:presLayoutVars>
          <dgm:bulletEnabled val="1"/>
        </dgm:presLayoutVars>
      </dgm:prSet>
      <dgm:spPr/>
    </dgm:pt>
  </dgm:ptLst>
  <dgm:cxnLst>
    <dgm:cxn modelId="{88DD8624-3072-4AEC-9B40-8664F41E16DB}" srcId="{A021B435-1AC0-484C-947D-F01E46707E77}" destId="{48654079-381E-4604-81DC-20EAF3EF3DFF}" srcOrd="0" destOrd="0" parTransId="{57F9C747-E263-47FB-ADEB-D7B61C09722F}" sibTransId="{0C1C32B8-5A1B-44F2-A358-27F6F6363160}"/>
    <dgm:cxn modelId="{E1960227-68A6-46DA-8A0A-A89F627B16D5}" type="presOf" srcId="{48654079-381E-4604-81DC-20EAF3EF3DFF}" destId="{186BD9F9-F945-495B-A87D-144B91D74404}" srcOrd="0" destOrd="0" presId="urn:microsoft.com/office/officeart/2005/8/layout/default"/>
    <dgm:cxn modelId="{DB760D2B-3C85-44DE-9AC4-98FA0BD4ECA8}" srcId="{A021B435-1AC0-484C-947D-F01E46707E77}" destId="{79DFA064-5D8D-4F45-A54B-6DEDA7B2FD10}" srcOrd="3" destOrd="0" parTransId="{32924B8B-FFD4-4BFA-ACFB-D81BA4C7938A}" sibTransId="{8B883389-48D0-438B-8E1C-A5084DBB158A}"/>
    <dgm:cxn modelId="{3CFBA538-66A5-47BE-A500-F152C83ADB59}" srcId="{A021B435-1AC0-484C-947D-F01E46707E77}" destId="{1CF89389-26D8-4B59-9C76-98909FEE8FDA}" srcOrd="2" destOrd="0" parTransId="{EA56C8BC-6C5E-4E53-A366-BBB3B4758415}" sibTransId="{A5843B86-6D45-4D30-AE79-BBA92143482F}"/>
    <dgm:cxn modelId="{110E2B63-7021-48E5-8130-55EBBF97E8BE}" srcId="{A021B435-1AC0-484C-947D-F01E46707E77}" destId="{F23393BD-DE72-4359-BADD-B4FE74CCE460}" srcOrd="4" destOrd="0" parTransId="{265508B3-C5E3-43EA-9E20-7ED6BB0A76C0}" sibTransId="{661BA122-E2F1-4705-B973-DFD605C45950}"/>
    <dgm:cxn modelId="{A6F04057-9609-4AC2-902A-6BA76AF441BA}" type="presOf" srcId="{F23393BD-DE72-4359-BADD-B4FE74CCE460}" destId="{97173878-F667-481F-8876-3C4F0421D22E}" srcOrd="0" destOrd="0" presId="urn:microsoft.com/office/officeart/2005/8/layout/default"/>
    <dgm:cxn modelId="{62B6417B-D8CD-43C7-8D39-680ADF399E70}" type="presOf" srcId="{79DFA064-5D8D-4F45-A54B-6DEDA7B2FD10}" destId="{5F5A3C39-1318-424E-AA78-FFC2C0D7DED5}" srcOrd="0" destOrd="0" presId="urn:microsoft.com/office/officeart/2005/8/layout/default"/>
    <dgm:cxn modelId="{FF17BAA7-3E88-4EA2-8FB8-70ADD00A1A97}" type="presOf" srcId="{34D1C1E7-D30A-4DC0-B8A6-A28C0098F561}" destId="{67C89B25-C172-47EC-8580-827C022B5132}" srcOrd="0" destOrd="0" presId="urn:microsoft.com/office/officeart/2005/8/layout/default"/>
    <dgm:cxn modelId="{3CFDF1A8-E9D8-49FE-927B-846EFBA1AE51}" type="presOf" srcId="{1CF89389-26D8-4B59-9C76-98909FEE8FDA}" destId="{5C440707-E25B-4271-83EA-A2F2D2405014}" srcOrd="0" destOrd="0" presId="urn:microsoft.com/office/officeart/2005/8/layout/default"/>
    <dgm:cxn modelId="{6E630ACB-4945-4C4A-87ED-E8F72CC9F78D}" srcId="{A021B435-1AC0-484C-947D-F01E46707E77}" destId="{34D1C1E7-D30A-4DC0-B8A6-A28C0098F561}" srcOrd="1" destOrd="0" parTransId="{B1D169B1-7DE8-4B78-8957-CC926AB4DA88}" sibTransId="{BBA19B64-8481-4D1B-AA87-A368BC4A75C8}"/>
    <dgm:cxn modelId="{028B51DE-FCBE-4664-AA02-7E9076E46483}" type="presOf" srcId="{A021B435-1AC0-484C-947D-F01E46707E77}" destId="{915B5995-8BAE-4529-9082-4B4725A8B4A9}" srcOrd="0" destOrd="0" presId="urn:microsoft.com/office/officeart/2005/8/layout/default"/>
    <dgm:cxn modelId="{4578DD78-0E1D-41A0-8E9C-40FCAC9AC232}" type="presParOf" srcId="{915B5995-8BAE-4529-9082-4B4725A8B4A9}" destId="{186BD9F9-F945-495B-A87D-144B91D74404}" srcOrd="0" destOrd="0" presId="urn:microsoft.com/office/officeart/2005/8/layout/default"/>
    <dgm:cxn modelId="{441F378B-ACAA-458E-AD75-EAEB4569F2E3}" type="presParOf" srcId="{915B5995-8BAE-4529-9082-4B4725A8B4A9}" destId="{4FC501B2-03AC-4F2B-B3D1-D48552D66027}" srcOrd="1" destOrd="0" presId="urn:microsoft.com/office/officeart/2005/8/layout/default"/>
    <dgm:cxn modelId="{5F150720-B130-4C3D-9547-D872C854591A}" type="presParOf" srcId="{915B5995-8BAE-4529-9082-4B4725A8B4A9}" destId="{67C89B25-C172-47EC-8580-827C022B5132}" srcOrd="2" destOrd="0" presId="urn:microsoft.com/office/officeart/2005/8/layout/default"/>
    <dgm:cxn modelId="{A240C33F-5F7E-4300-9FC3-AEA16DB6A3FE}" type="presParOf" srcId="{915B5995-8BAE-4529-9082-4B4725A8B4A9}" destId="{5039AC7C-2411-41C3-8E36-11B8008F66DA}" srcOrd="3" destOrd="0" presId="urn:microsoft.com/office/officeart/2005/8/layout/default"/>
    <dgm:cxn modelId="{F0B7839E-C64C-4055-BCD4-E50F22A6F148}" type="presParOf" srcId="{915B5995-8BAE-4529-9082-4B4725A8B4A9}" destId="{5C440707-E25B-4271-83EA-A2F2D2405014}" srcOrd="4" destOrd="0" presId="urn:microsoft.com/office/officeart/2005/8/layout/default"/>
    <dgm:cxn modelId="{4A643768-DA29-4FC8-B4F0-B33240266746}" type="presParOf" srcId="{915B5995-8BAE-4529-9082-4B4725A8B4A9}" destId="{F281F687-F499-4586-BA2E-7A56D2CD2CE8}" srcOrd="5" destOrd="0" presId="urn:microsoft.com/office/officeart/2005/8/layout/default"/>
    <dgm:cxn modelId="{658E0E82-22A7-4ED6-9705-AE56DF1F378C}" type="presParOf" srcId="{915B5995-8BAE-4529-9082-4B4725A8B4A9}" destId="{5F5A3C39-1318-424E-AA78-FFC2C0D7DED5}" srcOrd="6" destOrd="0" presId="urn:microsoft.com/office/officeart/2005/8/layout/default"/>
    <dgm:cxn modelId="{83C472FE-FCD0-4E97-B7CB-598511834C2B}" type="presParOf" srcId="{915B5995-8BAE-4529-9082-4B4725A8B4A9}" destId="{7601FDE5-4ED6-4ADD-A5A7-8F68EF451DA8}" srcOrd="7" destOrd="0" presId="urn:microsoft.com/office/officeart/2005/8/layout/default"/>
    <dgm:cxn modelId="{FD5D73C3-EEEA-4C26-96FF-502ABC88A8C8}" type="presParOf" srcId="{915B5995-8BAE-4529-9082-4B4725A8B4A9}" destId="{97173878-F667-481F-8876-3C4F0421D22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2FE0DEE-9488-470B-A9FF-33F23872EDC5}" type="doc">
      <dgm:prSet loTypeId="urn:microsoft.com/office/officeart/2005/8/layout/hProcess9" loCatId="process" qsTypeId="urn:microsoft.com/office/officeart/2005/8/quickstyle/simple4" qsCatId="simple" csTypeId="urn:microsoft.com/office/officeart/2005/8/colors/accent0_2" csCatId="mainScheme" phldr="1"/>
      <dgm:spPr/>
    </dgm:pt>
    <dgm:pt modelId="{914174C8-6472-45F3-9AC2-5953484BA46D}">
      <dgm:prSet phldrT="[Text]"/>
      <dgm:spPr>
        <a:ln>
          <a:solidFill>
            <a:schemeClr val="tx1"/>
          </a:solidFill>
        </a:ln>
      </dgm:spPr>
      <dgm:t>
        <a:bodyPr/>
        <a:lstStyle/>
        <a:p>
          <a:r>
            <a:rPr lang="en-US" dirty="0"/>
            <a:t>Exhaustion</a:t>
          </a:r>
        </a:p>
      </dgm:t>
    </dgm:pt>
    <dgm:pt modelId="{32B9E80F-FB1A-4638-ADBE-6EEB5D067148}" type="parTrans" cxnId="{18384D9E-7B2C-4476-B2B0-8D380129DE08}">
      <dgm:prSet/>
      <dgm:spPr/>
      <dgm:t>
        <a:bodyPr/>
        <a:lstStyle/>
        <a:p>
          <a:endParaRPr lang="en-US"/>
        </a:p>
      </dgm:t>
    </dgm:pt>
    <dgm:pt modelId="{E113493F-AAA1-41F7-82CD-A8EEF8B0BC06}" type="sibTrans" cxnId="{18384D9E-7B2C-4476-B2B0-8D380129DE08}">
      <dgm:prSet/>
      <dgm:spPr/>
      <dgm:t>
        <a:bodyPr/>
        <a:lstStyle/>
        <a:p>
          <a:endParaRPr lang="en-US"/>
        </a:p>
      </dgm:t>
    </dgm:pt>
    <dgm:pt modelId="{3F73BC8A-3680-453B-B766-D2DF01BED669}">
      <dgm:prSet phldrT="[Text]"/>
      <dgm:spPr>
        <a:ln>
          <a:solidFill>
            <a:schemeClr val="tx1"/>
          </a:solidFill>
        </a:ln>
      </dgm:spPr>
      <dgm:t>
        <a:bodyPr/>
        <a:lstStyle/>
        <a:p>
          <a:r>
            <a:rPr lang="en-US" dirty="0"/>
            <a:t>Cynicism &amp; Callousness</a:t>
          </a:r>
        </a:p>
      </dgm:t>
    </dgm:pt>
    <dgm:pt modelId="{C2B86B0A-C98D-4BE9-A7EF-359A22040006}" type="parTrans" cxnId="{E829DF67-333A-40A3-A1A0-FEFD8B1AF33F}">
      <dgm:prSet/>
      <dgm:spPr/>
      <dgm:t>
        <a:bodyPr/>
        <a:lstStyle/>
        <a:p>
          <a:endParaRPr lang="en-US"/>
        </a:p>
      </dgm:t>
    </dgm:pt>
    <dgm:pt modelId="{8EDB4D26-DC6D-44B4-B06F-EA48A05C3311}" type="sibTrans" cxnId="{E829DF67-333A-40A3-A1A0-FEFD8B1AF33F}">
      <dgm:prSet/>
      <dgm:spPr/>
      <dgm:t>
        <a:bodyPr/>
        <a:lstStyle/>
        <a:p>
          <a:endParaRPr lang="en-US"/>
        </a:p>
      </dgm:t>
    </dgm:pt>
    <dgm:pt modelId="{75FCD004-4D85-49A8-B9A1-C7EB00C7D1C3}">
      <dgm:prSet phldrT="[Text]"/>
      <dgm:spPr>
        <a:ln>
          <a:solidFill>
            <a:schemeClr val="tx1"/>
          </a:solidFill>
        </a:ln>
      </dgm:spPr>
      <dgm:t>
        <a:bodyPr/>
        <a:lstStyle/>
        <a:p>
          <a:r>
            <a:rPr lang="en-US" dirty="0"/>
            <a:t>Crisis</a:t>
          </a:r>
        </a:p>
      </dgm:t>
    </dgm:pt>
    <dgm:pt modelId="{B3E0243D-8CD7-4A4F-BC14-CE734B22C978}" type="parTrans" cxnId="{E4DD6FDE-210D-48DC-AF1B-21B084BE765B}">
      <dgm:prSet/>
      <dgm:spPr/>
      <dgm:t>
        <a:bodyPr/>
        <a:lstStyle/>
        <a:p>
          <a:endParaRPr lang="en-US"/>
        </a:p>
      </dgm:t>
    </dgm:pt>
    <dgm:pt modelId="{EB5B079D-785A-4282-91C7-D17751B71524}" type="sibTrans" cxnId="{E4DD6FDE-210D-48DC-AF1B-21B084BE765B}">
      <dgm:prSet/>
      <dgm:spPr/>
      <dgm:t>
        <a:bodyPr/>
        <a:lstStyle/>
        <a:p>
          <a:endParaRPr lang="en-US"/>
        </a:p>
      </dgm:t>
    </dgm:pt>
    <dgm:pt modelId="{15429F5A-E71F-4C36-A317-73F3029AB42A}">
      <dgm:prSet/>
      <dgm:spPr>
        <a:ln>
          <a:solidFill>
            <a:schemeClr val="tx1"/>
          </a:solidFill>
        </a:ln>
      </dgm:spPr>
      <dgm:t>
        <a:bodyPr/>
        <a:lstStyle/>
        <a:p>
          <a:r>
            <a:rPr lang="en-US" dirty="0"/>
            <a:t>Shame, Doubt, &amp; Guilt</a:t>
          </a:r>
        </a:p>
      </dgm:t>
    </dgm:pt>
    <dgm:pt modelId="{B488CF31-3B90-40E2-B98C-C7C9114C9606}" type="parTrans" cxnId="{C18551FA-B78D-4DE8-86FC-523597A26B79}">
      <dgm:prSet/>
      <dgm:spPr/>
      <dgm:t>
        <a:bodyPr/>
        <a:lstStyle/>
        <a:p>
          <a:endParaRPr lang="en-US"/>
        </a:p>
      </dgm:t>
    </dgm:pt>
    <dgm:pt modelId="{30E57974-08E1-49D0-A818-13E95FB734E3}" type="sibTrans" cxnId="{C18551FA-B78D-4DE8-86FC-523597A26B79}">
      <dgm:prSet/>
      <dgm:spPr/>
      <dgm:t>
        <a:bodyPr/>
        <a:lstStyle/>
        <a:p>
          <a:endParaRPr lang="en-US"/>
        </a:p>
      </dgm:t>
    </dgm:pt>
    <dgm:pt modelId="{36EF8F24-C415-494F-8C6C-DB9CC3068C94}" type="pres">
      <dgm:prSet presAssocID="{C2FE0DEE-9488-470B-A9FF-33F23872EDC5}" presName="CompostProcess" presStyleCnt="0">
        <dgm:presLayoutVars>
          <dgm:dir/>
          <dgm:resizeHandles val="exact"/>
        </dgm:presLayoutVars>
      </dgm:prSet>
      <dgm:spPr/>
    </dgm:pt>
    <dgm:pt modelId="{C86B50E7-EDFC-448A-83FA-BD0EDF038DC9}" type="pres">
      <dgm:prSet presAssocID="{C2FE0DEE-9488-470B-A9FF-33F23872EDC5}" presName="arrow" presStyleLbl="bgShp" presStyleIdx="0" presStyleCnt="1"/>
      <dgm:spPr>
        <a:solidFill>
          <a:srgbClr val="FF0000"/>
        </a:solidFill>
      </dgm:spPr>
    </dgm:pt>
    <dgm:pt modelId="{A432F664-3903-47E7-8279-C032DC6A90C2}" type="pres">
      <dgm:prSet presAssocID="{C2FE0DEE-9488-470B-A9FF-33F23872EDC5}" presName="linearProcess" presStyleCnt="0"/>
      <dgm:spPr/>
    </dgm:pt>
    <dgm:pt modelId="{F01ACB87-762D-43D8-B990-5CA553C881A0}" type="pres">
      <dgm:prSet presAssocID="{914174C8-6472-45F3-9AC2-5953484BA46D}" presName="textNode" presStyleLbl="node1" presStyleIdx="0" presStyleCnt="4">
        <dgm:presLayoutVars>
          <dgm:bulletEnabled val="1"/>
        </dgm:presLayoutVars>
      </dgm:prSet>
      <dgm:spPr/>
    </dgm:pt>
    <dgm:pt modelId="{D8A933BA-1000-4732-9A9F-C2011FE6443B}" type="pres">
      <dgm:prSet presAssocID="{E113493F-AAA1-41F7-82CD-A8EEF8B0BC06}" presName="sibTrans" presStyleCnt="0"/>
      <dgm:spPr/>
    </dgm:pt>
    <dgm:pt modelId="{2DFE422C-9D63-4607-A129-0B1A40380FC6}" type="pres">
      <dgm:prSet presAssocID="{15429F5A-E71F-4C36-A317-73F3029AB42A}" presName="textNode" presStyleLbl="node1" presStyleIdx="1" presStyleCnt="4">
        <dgm:presLayoutVars>
          <dgm:bulletEnabled val="1"/>
        </dgm:presLayoutVars>
      </dgm:prSet>
      <dgm:spPr/>
    </dgm:pt>
    <dgm:pt modelId="{DCF4F1A5-2673-4D90-8BA6-4B88B4536DA3}" type="pres">
      <dgm:prSet presAssocID="{30E57974-08E1-49D0-A818-13E95FB734E3}" presName="sibTrans" presStyleCnt="0"/>
      <dgm:spPr/>
    </dgm:pt>
    <dgm:pt modelId="{EB4D3E1F-0060-48A9-9ED5-8C6C7BBAF428}" type="pres">
      <dgm:prSet presAssocID="{3F73BC8A-3680-453B-B766-D2DF01BED669}" presName="textNode" presStyleLbl="node1" presStyleIdx="2" presStyleCnt="4">
        <dgm:presLayoutVars>
          <dgm:bulletEnabled val="1"/>
        </dgm:presLayoutVars>
      </dgm:prSet>
      <dgm:spPr/>
    </dgm:pt>
    <dgm:pt modelId="{BD3EBE4C-395B-485C-BDFC-AD49DC89FFCF}" type="pres">
      <dgm:prSet presAssocID="{8EDB4D26-DC6D-44B4-B06F-EA48A05C3311}" presName="sibTrans" presStyleCnt="0"/>
      <dgm:spPr/>
    </dgm:pt>
    <dgm:pt modelId="{743FA221-AEE5-4EAA-9E79-36573210171E}" type="pres">
      <dgm:prSet presAssocID="{75FCD004-4D85-49A8-B9A1-C7EB00C7D1C3}" presName="textNode" presStyleLbl="node1" presStyleIdx="3" presStyleCnt="4">
        <dgm:presLayoutVars>
          <dgm:bulletEnabled val="1"/>
        </dgm:presLayoutVars>
      </dgm:prSet>
      <dgm:spPr/>
    </dgm:pt>
  </dgm:ptLst>
  <dgm:cxnLst>
    <dgm:cxn modelId="{F6230901-6B6F-4FBC-9876-64CAA33BD552}" type="presOf" srcId="{C2FE0DEE-9488-470B-A9FF-33F23872EDC5}" destId="{36EF8F24-C415-494F-8C6C-DB9CC3068C94}" srcOrd="0" destOrd="0" presId="urn:microsoft.com/office/officeart/2005/8/layout/hProcess9"/>
    <dgm:cxn modelId="{5016E246-4847-44D7-BDE2-0B4AFF6912E4}" type="presOf" srcId="{15429F5A-E71F-4C36-A317-73F3029AB42A}" destId="{2DFE422C-9D63-4607-A129-0B1A40380FC6}" srcOrd="0" destOrd="0" presId="urn:microsoft.com/office/officeart/2005/8/layout/hProcess9"/>
    <dgm:cxn modelId="{E829DF67-333A-40A3-A1A0-FEFD8B1AF33F}" srcId="{C2FE0DEE-9488-470B-A9FF-33F23872EDC5}" destId="{3F73BC8A-3680-453B-B766-D2DF01BED669}" srcOrd="2" destOrd="0" parTransId="{C2B86B0A-C98D-4BE9-A7EF-359A22040006}" sibTransId="{8EDB4D26-DC6D-44B4-B06F-EA48A05C3311}"/>
    <dgm:cxn modelId="{3DDED583-DB95-4184-82B9-DF6740C21B64}" type="presOf" srcId="{914174C8-6472-45F3-9AC2-5953484BA46D}" destId="{F01ACB87-762D-43D8-B990-5CA553C881A0}" srcOrd="0" destOrd="0" presId="urn:microsoft.com/office/officeart/2005/8/layout/hProcess9"/>
    <dgm:cxn modelId="{18384D9E-7B2C-4476-B2B0-8D380129DE08}" srcId="{C2FE0DEE-9488-470B-A9FF-33F23872EDC5}" destId="{914174C8-6472-45F3-9AC2-5953484BA46D}" srcOrd="0" destOrd="0" parTransId="{32B9E80F-FB1A-4638-ADBE-6EEB5D067148}" sibTransId="{E113493F-AAA1-41F7-82CD-A8EEF8B0BC06}"/>
    <dgm:cxn modelId="{9BF8CFDA-3B70-4219-8334-F63FF303A657}" type="presOf" srcId="{75FCD004-4D85-49A8-B9A1-C7EB00C7D1C3}" destId="{743FA221-AEE5-4EAA-9E79-36573210171E}" srcOrd="0" destOrd="0" presId="urn:microsoft.com/office/officeart/2005/8/layout/hProcess9"/>
    <dgm:cxn modelId="{E4DD6FDE-210D-48DC-AF1B-21B084BE765B}" srcId="{C2FE0DEE-9488-470B-A9FF-33F23872EDC5}" destId="{75FCD004-4D85-49A8-B9A1-C7EB00C7D1C3}" srcOrd="3" destOrd="0" parTransId="{B3E0243D-8CD7-4A4F-BC14-CE734B22C978}" sibTransId="{EB5B079D-785A-4282-91C7-D17751B71524}"/>
    <dgm:cxn modelId="{0D277CF2-0DE4-438B-9B4E-DF76966875F6}" type="presOf" srcId="{3F73BC8A-3680-453B-B766-D2DF01BED669}" destId="{EB4D3E1F-0060-48A9-9ED5-8C6C7BBAF428}" srcOrd="0" destOrd="0" presId="urn:microsoft.com/office/officeart/2005/8/layout/hProcess9"/>
    <dgm:cxn modelId="{C18551FA-B78D-4DE8-86FC-523597A26B79}" srcId="{C2FE0DEE-9488-470B-A9FF-33F23872EDC5}" destId="{15429F5A-E71F-4C36-A317-73F3029AB42A}" srcOrd="1" destOrd="0" parTransId="{B488CF31-3B90-40E2-B98C-C7C9114C9606}" sibTransId="{30E57974-08E1-49D0-A818-13E95FB734E3}"/>
    <dgm:cxn modelId="{DC356CC5-2390-40BF-92AA-E386216340E4}" type="presParOf" srcId="{36EF8F24-C415-494F-8C6C-DB9CC3068C94}" destId="{C86B50E7-EDFC-448A-83FA-BD0EDF038DC9}" srcOrd="0" destOrd="0" presId="urn:microsoft.com/office/officeart/2005/8/layout/hProcess9"/>
    <dgm:cxn modelId="{2392D07D-2B1A-4DB0-8DEE-FD870BF4FBF0}" type="presParOf" srcId="{36EF8F24-C415-494F-8C6C-DB9CC3068C94}" destId="{A432F664-3903-47E7-8279-C032DC6A90C2}" srcOrd="1" destOrd="0" presId="urn:microsoft.com/office/officeart/2005/8/layout/hProcess9"/>
    <dgm:cxn modelId="{F417CF92-E3C0-4661-9E22-538DB3E9B2BA}" type="presParOf" srcId="{A432F664-3903-47E7-8279-C032DC6A90C2}" destId="{F01ACB87-762D-43D8-B990-5CA553C881A0}" srcOrd="0" destOrd="0" presId="urn:microsoft.com/office/officeart/2005/8/layout/hProcess9"/>
    <dgm:cxn modelId="{48FA8782-DFF3-485F-A8B7-3315EE989934}" type="presParOf" srcId="{A432F664-3903-47E7-8279-C032DC6A90C2}" destId="{D8A933BA-1000-4732-9A9F-C2011FE6443B}" srcOrd="1" destOrd="0" presId="urn:microsoft.com/office/officeart/2005/8/layout/hProcess9"/>
    <dgm:cxn modelId="{3C2E3ADD-3184-4F96-BCD7-CDEEF7539FE9}" type="presParOf" srcId="{A432F664-3903-47E7-8279-C032DC6A90C2}" destId="{2DFE422C-9D63-4607-A129-0B1A40380FC6}" srcOrd="2" destOrd="0" presId="urn:microsoft.com/office/officeart/2005/8/layout/hProcess9"/>
    <dgm:cxn modelId="{72224790-C714-45BA-A6FF-AB4735F73002}" type="presParOf" srcId="{A432F664-3903-47E7-8279-C032DC6A90C2}" destId="{DCF4F1A5-2673-4D90-8BA6-4B88B4536DA3}" srcOrd="3" destOrd="0" presId="urn:microsoft.com/office/officeart/2005/8/layout/hProcess9"/>
    <dgm:cxn modelId="{D9378942-1228-4476-BC9F-838F8D9F12FA}" type="presParOf" srcId="{A432F664-3903-47E7-8279-C032DC6A90C2}" destId="{EB4D3E1F-0060-48A9-9ED5-8C6C7BBAF428}" srcOrd="4" destOrd="0" presId="urn:microsoft.com/office/officeart/2005/8/layout/hProcess9"/>
    <dgm:cxn modelId="{4903B774-3E23-403C-B26E-9DAEB5FD52D4}" type="presParOf" srcId="{A432F664-3903-47E7-8279-C032DC6A90C2}" destId="{BD3EBE4C-395B-485C-BDFC-AD49DC89FFCF}" srcOrd="5" destOrd="0" presId="urn:microsoft.com/office/officeart/2005/8/layout/hProcess9"/>
    <dgm:cxn modelId="{F099A040-FA85-47E4-BB1C-DD03D6BDDA92}" type="presParOf" srcId="{A432F664-3903-47E7-8279-C032DC6A90C2}" destId="{743FA221-AEE5-4EAA-9E79-36573210171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BD9F9-F945-495B-A87D-144B91D74404}">
      <dsp:nvSpPr>
        <dsp:cNvPr id="0" name=""/>
        <dsp:cNvSpPr/>
      </dsp:nvSpPr>
      <dsp:spPr>
        <a:xfrm>
          <a:off x="0" y="240942"/>
          <a:ext cx="3629632" cy="2177779"/>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u="sng" kern="1200" dirty="0"/>
            <a:t>Compassion Fatigue</a:t>
          </a:r>
        </a:p>
        <a:p>
          <a:pPr marL="0" lvl="0" indent="0" algn="ctr" defTabSz="1066800">
            <a:lnSpc>
              <a:spcPct val="90000"/>
            </a:lnSpc>
            <a:spcBef>
              <a:spcPct val="0"/>
            </a:spcBef>
            <a:spcAft>
              <a:spcPct val="35000"/>
            </a:spcAft>
            <a:buNone/>
          </a:pPr>
          <a:r>
            <a:rPr lang="en-US" sz="2400" kern="1200" dirty="0"/>
            <a:t>When empathetic intensity fills up the helper's cups capacity</a:t>
          </a:r>
        </a:p>
      </dsp:txBody>
      <dsp:txXfrm>
        <a:off x="0" y="240942"/>
        <a:ext cx="3629632" cy="2177779"/>
      </dsp:txXfrm>
    </dsp:sp>
    <dsp:sp modelId="{67C89B25-C172-47EC-8580-827C022B5132}">
      <dsp:nvSpPr>
        <dsp:cNvPr id="0" name=""/>
        <dsp:cNvSpPr/>
      </dsp:nvSpPr>
      <dsp:spPr>
        <a:xfrm>
          <a:off x="3992595" y="240942"/>
          <a:ext cx="3629632" cy="2177779"/>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u="sng" kern="1200" dirty="0"/>
            <a:t>Vicarious Trauma </a:t>
          </a:r>
        </a:p>
        <a:p>
          <a:pPr marL="0" lvl="0" indent="0" algn="ctr" defTabSz="1066800">
            <a:lnSpc>
              <a:spcPct val="90000"/>
            </a:lnSpc>
            <a:spcBef>
              <a:spcPct val="0"/>
            </a:spcBef>
            <a:spcAft>
              <a:spcPct val="35000"/>
            </a:spcAft>
            <a:buNone/>
          </a:pPr>
          <a:r>
            <a:rPr lang="en-US" sz="2400" kern="1200" dirty="0"/>
            <a:t>Witnessing a person’s traumatic experience and the resulting empathetic intensity</a:t>
          </a:r>
        </a:p>
      </dsp:txBody>
      <dsp:txXfrm>
        <a:off x="3992595" y="240942"/>
        <a:ext cx="3629632" cy="2177779"/>
      </dsp:txXfrm>
    </dsp:sp>
    <dsp:sp modelId="{5C440707-E25B-4271-83EA-A2F2D2405014}">
      <dsp:nvSpPr>
        <dsp:cNvPr id="0" name=""/>
        <dsp:cNvSpPr/>
      </dsp:nvSpPr>
      <dsp:spPr>
        <a:xfrm>
          <a:off x="7985191" y="240942"/>
          <a:ext cx="3629632" cy="2177779"/>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u="sng" kern="1200" dirty="0"/>
            <a:t>Secondary Trauma </a:t>
          </a:r>
        </a:p>
        <a:p>
          <a:pPr marL="0" lvl="0" indent="0" algn="ctr" defTabSz="1066800">
            <a:lnSpc>
              <a:spcPct val="90000"/>
            </a:lnSpc>
            <a:spcBef>
              <a:spcPct val="0"/>
            </a:spcBef>
            <a:spcAft>
              <a:spcPct val="35000"/>
            </a:spcAft>
            <a:buNone/>
          </a:pPr>
          <a:r>
            <a:rPr lang="en-US" sz="2400" kern="1200" dirty="0"/>
            <a:t>Something about the person’s trauma connects with something in helper’s personality or past experience</a:t>
          </a:r>
        </a:p>
      </dsp:txBody>
      <dsp:txXfrm>
        <a:off x="7985191" y="240942"/>
        <a:ext cx="3629632" cy="2177779"/>
      </dsp:txXfrm>
    </dsp:sp>
    <dsp:sp modelId="{5F5A3C39-1318-424E-AA78-FFC2C0D7DED5}">
      <dsp:nvSpPr>
        <dsp:cNvPr id="0" name=""/>
        <dsp:cNvSpPr/>
      </dsp:nvSpPr>
      <dsp:spPr>
        <a:xfrm>
          <a:off x="1996297" y="2781685"/>
          <a:ext cx="3629632" cy="2177779"/>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u="sng" kern="1200" dirty="0"/>
            <a:t>Moral Injury</a:t>
          </a:r>
        </a:p>
        <a:p>
          <a:pPr marL="0" lvl="0" indent="0" algn="ctr" defTabSz="1066800">
            <a:lnSpc>
              <a:spcPct val="90000"/>
            </a:lnSpc>
            <a:spcBef>
              <a:spcPct val="0"/>
            </a:spcBef>
            <a:spcAft>
              <a:spcPct val="35000"/>
            </a:spcAft>
            <a:buNone/>
          </a:pPr>
          <a:r>
            <a:rPr lang="en-US" sz="2400" kern="1200" dirty="0"/>
            <a:t>Accumulation of the negative psychological impact of morally distressing situations</a:t>
          </a:r>
        </a:p>
      </dsp:txBody>
      <dsp:txXfrm>
        <a:off x="1996297" y="2781685"/>
        <a:ext cx="3629632" cy="2177779"/>
      </dsp:txXfrm>
    </dsp:sp>
    <dsp:sp modelId="{97173878-F667-481F-8876-3C4F0421D22E}">
      <dsp:nvSpPr>
        <dsp:cNvPr id="0" name=""/>
        <dsp:cNvSpPr/>
      </dsp:nvSpPr>
      <dsp:spPr>
        <a:xfrm>
          <a:off x="5988893" y="2781685"/>
          <a:ext cx="3629632" cy="2177779"/>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u="sng" kern="1200" dirty="0"/>
            <a:t>Burnout</a:t>
          </a:r>
          <a:r>
            <a:rPr lang="en-US" sz="2400" kern="1200" dirty="0"/>
            <a:t> </a:t>
          </a:r>
        </a:p>
        <a:p>
          <a:pPr marL="0" lvl="0" indent="0" algn="ctr" defTabSz="1066800">
            <a:lnSpc>
              <a:spcPct val="90000"/>
            </a:lnSpc>
            <a:spcBef>
              <a:spcPct val="0"/>
            </a:spcBef>
            <a:spcAft>
              <a:spcPct val="35000"/>
            </a:spcAft>
            <a:buNone/>
          </a:pPr>
          <a:r>
            <a:rPr lang="en-US" sz="2400" kern="1200" dirty="0"/>
            <a:t>Workload overwhelms capacity to do the work with desired level of quality</a:t>
          </a:r>
        </a:p>
      </dsp:txBody>
      <dsp:txXfrm>
        <a:off x="5988893" y="2781685"/>
        <a:ext cx="3629632" cy="21777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6B50E7-EDFC-448A-83FA-BD0EDF038DC9}">
      <dsp:nvSpPr>
        <dsp:cNvPr id="0" name=""/>
        <dsp:cNvSpPr/>
      </dsp:nvSpPr>
      <dsp:spPr>
        <a:xfrm>
          <a:off x="713701" y="0"/>
          <a:ext cx="8088611" cy="4641208"/>
        </a:xfrm>
        <a:prstGeom prst="rightArrow">
          <a:avLst/>
        </a:prstGeom>
        <a:solidFill>
          <a:srgbClr val="FF0000"/>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F01ACB87-762D-43D8-B990-5CA553C881A0}">
      <dsp:nvSpPr>
        <dsp:cNvPr id="0" name=""/>
        <dsp:cNvSpPr/>
      </dsp:nvSpPr>
      <dsp:spPr>
        <a:xfrm>
          <a:off x="5466" y="1392362"/>
          <a:ext cx="2284966" cy="1856483"/>
        </a:xfrm>
        <a:prstGeom prst="roundRect">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solidFill>
            <a:schemeClr val="tx1"/>
          </a:solid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Exhaustion</a:t>
          </a:r>
        </a:p>
      </dsp:txBody>
      <dsp:txXfrm>
        <a:off x="96092" y="1482988"/>
        <a:ext cx="2103714" cy="1675231"/>
      </dsp:txXfrm>
    </dsp:sp>
    <dsp:sp modelId="{2DFE422C-9D63-4607-A129-0B1A40380FC6}">
      <dsp:nvSpPr>
        <dsp:cNvPr id="0" name=""/>
        <dsp:cNvSpPr/>
      </dsp:nvSpPr>
      <dsp:spPr>
        <a:xfrm>
          <a:off x="2412171" y="1392362"/>
          <a:ext cx="2284966" cy="1856483"/>
        </a:xfrm>
        <a:prstGeom prst="roundRect">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solidFill>
            <a:schemeClr val="tx1"/>
          </a:solid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Shame, Doubt, &amp; Guilt</a:t>
          </a:r>
        </a:p>
      </dsp:txBody>
      <dsp:txXfrm>
        <a:off x="2502797" y="1482988"/>
        <a:ext cx="2103714" cy="1675231"/>
      </dsp:txXfrm>
    </dsp:sp>
    <dsp:sp modelId="{EB4D3E1F-0060-48A9-9ED5-8C6C7BBAF428}">
      <dsp:nvSpPr>
        <dsp:cNvPr id="0" name=""/>
        <dsp:cNvSpPr/>
      </dsp:nvSpPr>
      <dsp:spPr>
        <a:xfrm>
          <a:off x="4818876" y="1392362"/>
          <a:ext cx="2284966" cy="1856483"/>
        </a:xfrm>
        <a:prstGeom prst="roundRect">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solidFill>
            <a:schemeClr val="tx1"/>
          </a:solid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Cynicism &amp; Callousness</a:t>
          </a:r>
        </a:p>
      </dsp:txBody>
      <dsp:txXfrm>
        <a:off x="4909502" y="1482988"/>
        <a:ext cx="2103714" cy="1675231"/>
      </dsp:txXfrm>
    </dsp:sp>
    <dsp:sp modelId="{743FA221-AEE5-4EAA-9E79-36573210171E}">
      <dsp:nvSpPr>
        <dsp:cNvPr id="0" name=""/>
        <dsp:cNvSpPr/>
      </dsp:nvSpPr>
      <dsp:spPr>
        <a:xfrm>
          <a:off x="7225580" y="1392362"/>
          <a:ext cx="2284966" cy="1856483"/>
        </a:xfrm>
        <a:prstGeom prst="roundRect">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solidFill>
            <a:schemeClr val="tx1"/>
          </a:solid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Crisis</a:t>
          </a:r>
        </a:p>
      </dsp:txBody>
      <dsp:txXfrm>
        <a:off x="7316206" y="1482988"/>
        <a:ext cx="2103714" cy="167523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2F10EC-21D2-487C-81C3-D32DAAD2F147}" type="datetimeFigureOut">
              <a:rPr lang="en-US" smtClean="0"/>
              <a:t>6/7/2021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0C86C-E124-4D7E-B295-68D2B1A724C4}" type="slidenum">
              <a:rPr lang="en-US" smtClean="0"/>
              <a:t>‹#›</a:t>
            </a:fld>
            <a:endParaRPr lang="en-US" dirty="0"/>
          </a:p>
        </p:txBody>
      </p:sp>
    </p:spTree>
    <p:extLst>
      <p:ext uri="{BB962C8B-B14F-4D97-AF65-F5344CB8AC3E}">
        <p14:creationId xmlns:p14="http://schemas.microsoft.com/office/powerpoint/2010/main" val="1749241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7F9CA9-E2D5-4F4C-8408-3E0ED5DCC98F}" type="slidenum">
              <a:rPr lang="en-US" smtClean="0"/>
              <a:t>1</a:t>
            </a:fld>
            <a:endParaRPr lang="en-US" dirty="0"/>
          </a:p>
        </p:txBody>
      </p:sp>
    </p:spTree>
    <p:extLst>
      <p:ext uri="{BB962C8B-B14F-4D97-AF65-F5344CB8AC3E}">
        <p14:creationId xmlns:p14="http://schemas.microsoft.com/office/powerpoint/2010/main" val="1237616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*took out the “and”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B0C86C-E124-4D7E-B295-68D2B1A724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2156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AAB4BF-AE49-4F7E-9B65-594EC22A6D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305865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AAB4BF-AE49-4F7E-9B65-594EC22A6D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000620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7F9CA9-E2D5-4F4C-8408-3E0ED5DCC9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7057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Added “s” to need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B0C86C-E124-4D7E-B295-68D2B1A724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028F9F25-8480-4EAD-9864-CDC017D1701A}"/>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Course 4</a:t>
            </a:r>
          </a:p>
        </p:txBody>
      </p:sp>
    </p:spTree>
    <p:extLst>
      <p:ext uri="{BB962C8B-B14F-4D97-AF65-F5344CB8AC3E}">
        <p14:creationId xmlns:p14="http://schemas.microsoft.com/office/powerpoint/2010/main" val="2735644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Added an apostrophe s to staff</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B0C86C-E124-4D7E-B295-68D2B1A724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586DB116-8267-4014-9FA7-2E0D3A7384EB}"/>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Course 7</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2187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r>
              <a:rPr lang="en-US"/>
              <a:t>Course 1</a:t>
            </a:r>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81395990"/>
      </p:ext>
    </p:extLst>
  </p:cSld>
  <p:clrMapOvr>
    <a:masterClrMapping/>
  </p:clrMapOvr>
  <mc:AlternateContent xmlns:mc="http://schemas.openxmlformats.org/markup-compatibility/2006" xmlns:p14="http://schemas.microsoft.com/office/powerpoint/2010/main">
    <mc:Choice Requires="p14">
      <p:transition spd="slow" p14:dur="2000" advTm="13709"/>
    </mc:Choice>
    <mc:Fallback xmlns="">
      <p:transition spd="slow" advTm="13709"/>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Course 1</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76103095"/>
      </p:ext>
    </p:extLst>
  </p:cSld>
  <p:clrMapOvr>
    <a:masterClrMapping/>
  </p:clrMapOvr>
  <mc:AlternateContent xmlns:mc="http://schemas.openxmlformats.org/markup-compatibility/2006" xmlns:p14="http://schemas.microsoft.com/office/powerpoint/2010/main">
    <mc:Choice Requires="p14">
      <p:transition spd="slow" p14:dur="2000" advTm="13709"/>
    </mc:Choice>
    <mc:Fallback xmlns="">
      <p:transition spd="slow" advTm="13709"/>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r>
              <a:rPr lang="en-US"/>
              <a:t>Course 1</a:t>
            </a:r>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9669182"/>
      </p:ext>
    </p:extLst>
  </p:cSld>
  <p:clrMapOvr>
    <a:masterClrMapping/>
  </p:clrMapOvr>
  <mc:AlternateContent xmlns:mc="http://schemas.openxmlformats.org/markup-compatibility/2006" xmlns:p14="http://schemas.microsoft.com/office/powerpoint/2010/main">
    <mc:Choice Requires="p14">
      <p:transition spd="slow" p14:dur="2000" advTm="13709"/>
    </mc:Choice>
    <mc:Fallback xmlns="">
      <p:transition spd="slow" advTm="13709"/>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Course 1</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46728B-6F77-43E2-A90D-35D858FE2A61}" type="slidenum">
              <a:rPr lang="en-US" smtClean="0"/>
              <a:t>‹#›</a:t>
            </a:fld>
            <a:endParaRPr lang="en-US" dirty="0"/>
          </a:p>
        </p:txBody>
      </p:sp>
    </p:spTree>
    <p:extLst>
      <p:ext uri="{BB962C8B-B14F-4D97-AF65-F5344CB8AC3E}">
        <p14:creationId xmlns:p14="http://schemas.microsoft.com/office/powerpoint/2010/main" val="3999498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Course 1</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46728B-6F77-43E2-A90D-35D858FE2A61}" type="slidenum">
              <a:rPr lang="en-US" smtClean="0"/>
              <a:t>‹#›</a:t>
            </a:fld>
            <a:endParaRPr lang="en-US" dirty="0"/>
          </a:p>
        </p:txBody>
      </p:sp>
    </p:spTree>
    <p:extLst>
      <p:ext uri="{BB962C8B-B14F-4D97-AF65-F5344CB8AC3E}">
        <p14:creationId xmlns:p14="http://schemas.microsoft.com/office/powerpoint/2010/main" val="2101806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Course 1</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46728B-6F77-43E2-A90D-35D858FE2A61}" type="slidenum">
              <a:rPr lang="en-US" smtClean="0"/>
              <a:t>‹#›</a:t>
            </a:fld>
            <a:endParaRPr lang="en-US" dirty="0"/>
          </a:p>
        </p:txBody>
      </p:sp>
    </p:spTree>
    <p:extLst>
      <p:ext uri="{BB962C8B-B14F-4D97-AF65-F5344CB8AC3E}">
        <p14:creationId xmlns:p14="http://schemas.microsoft.com/office/powerpoint/2010/main" val="1415964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Course 1</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46728B-6F77-43E2-A90D-35D858FE2A61}" type="slidenum">
              <a:rPr lang="en-US" smtClean="0"/>
              <a:t>‹#›</a:t>
            </a:fld>
            <a:endParaRPr lang="en-US" dirty="0"/>
          </a:p>
        </p:txBody>
      </p:sp>
    </p:spTree>
    <p:extLst>
      <p:ext uri="{BB962C8B-B14F-4D97-AF65-F5344CB8AC3E}">
        <p14:creationId xmlns:p14="http://schemas.microsoft.com/office/powerpoint/2010/main" val="838203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Course 1</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446728B-6F77-43E2-A90D-35D858FE2A61}" type="slidenum">
              <a:rPr lang="en-US" smtClean="0"/>
              <a:t>‹#›</a:t>
            </a:fld>
            <a:endParaRPr lang="en-US" dirty="0"/>
          </a:p>
        </p:txBody>
      </p:sp>
    </p:spTree>
    <p:extLst>
      <p:ext uri="{BB962C8B-B14F-4D97-AF65-F5344CB8AC3E}">
        <p14:creationId xmlns:p14="http://schemas.microsoft.com/office/powerpoint/2010/main" val="30954590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Course 1</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446728B-6F77-43E2-A90D-35D858FE2A61}" type="slidenum">
              <a:rPr lang="en-US" smtClean="0"/>
              <a:t>‹#›</a:t>
            </a:fld>
            <a:endParaRPr lang="en-US" dirty="0"/>
          </a:p>
        </p:txBody>
      </p:sp>
    </p:spTree>
    <p:extLst>
      <p:ext uri="{BB962C8B-B14F-4D97-AF65-F5344CB8AC3E}">
        <p14:creationId xmlns:p14="http://schemas.microsoft.com/office/powerpoint/2010/main" val="252873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Course 1</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446728B-6F77-43E2-A90D-35D858FE2A61}" type="slidenum">
              <a:rPr lang="en-US" smtClean="0"/>
              <a:t>‹#›</a:t>
            </a:fld>
            <a:endParaRPr lang="en-US" dirty="0"/>
          </a:p>
        </p:txBody>
      </p:sp>
    </p:spTree>
    <p:extLst>
      <p:ext uri="{BB962C8B-B14F-4D97-AF65-F5344CB8AC3E}">
        <p14:creationId xmlns:p14="http://schemas.microsoft.com/office/powerpoint/2010/main" val="1735319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Course 1</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46728B-6F77-43E2-A90D-35D858FE2A61}" type="slidenum">
              <a:rPr lang="en-US" smtClean="0"/>
              <a:t>‹#›</a:t>
            </a:fld>
            <a:endParaRPr lang="en-US" dirty="0"/>
          </a:p>
        </p:txBody>
      </p:sp>
    </p:spTree>
    <p:extLst>
      <p:ext uri="{BB962C8B-B14F-4D97-AF65-F5344CB8AC3E}">
        <p14:creationId xmlns:p14="http://schemas.microsoft.com/office/powerpoint/2010/main" val="1766355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r>
              <a:rPr lang="en-US"/>
              <a:t>Course 1</a:t>
            </a:r>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03159491"/>
      </p:ext>
    </p:extLst>
  </p:cSld>
  <p:clrMapOvr>
    <a:masterClrMapping/>
  </p:clrMapOvr>
  <mc:AlternateContent xmlns:mc="http://schemas.openxmlformats.org/markup-compatibility/2006" xmlns:p14="http://schemas.microsoft.com/office/powerpoint/2010/main">
    <mc:Choice Requires="p14">
      <p:transition spd="slow" p14:dur="2000" advTm="13709"/>
    </mc:Choice>
    <mc:Fallback xmlns="">
      <p:transition spd="slow" advTm="13709"/>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Course 1</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46728B-6F77-43E2-A90D-35D858FE2A61}" type="slidenum">
              <a:rPr lang="en-US" smtClean="0"/>
              <a:t>‹#›</a:t>
            </a:fld>
            <a:endParaRPr lang="en-US" dirty="0"/>
          </a:p>
        </p:txBody>
      </p:sp>
    </p:spTree>
    <p:extLst>
      <p:ext uri="{BB962C8B-B14F-4D97-AF65-F5344CB8AC3E}">
        <p14:creationId xmlns:p14="http://schemas.microsoft.com/office/powerpoint/2010/main" val="18570394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Course 1</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46728B-6F77-43E2-A90D-35D858FE2A61}" type="slidenum">
              <a:rPr lang="en-US" smtClean="0"/>
              <a:t>‹#›</a:t>
            </a:fld>
            <a:endParaRPr lang="en-US" dirty="0"/>
          </a:p>
        </p:txBody>
      </p:sp>
    </p:spTree>
    <p:extLst>
      <p:ext uri="{BB962C8B-B14F-4D97-AF65-F5344CB8AC3E}">
        <p14:creationId xmlns:p14="http://schemas.microsoft.com/office/powerpoint/2010/main" val="10140865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Course 1</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46728B-6F77-43E2-A90D-35D858FE2A61}" type="slidenum">
              <a:rPr lang="en-US" smtClean="0"/>
              <a:t>‹#›</a:t>
            </a:fld>
            <a:endParaRPr lang="en-US" dirty="0"/>
          </a:p>
        </p:txBody>
      </p:sp>
    </p:spTree>
    <p:extLst>
      <p:ext uri="{BB962C8B-B14F-4D97-AF65-F5344CB8AC3E}">
        <p14:creationId xmlns:p14="http://schemas.microsoft.com/office/powerpoint/2010/main" val="9413928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Course 1</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6728B-6F77-43E2-A90D-35D858FE2A61}" type="slidenum">
              <a:rPr lang="en-US" smtClean="0"/>
              <a:t>‹#›</a:t>
            </a:fld>
            <a:endParaRPr lang="en-US"/>
          </a:p>
        </p:txBody>
      </p:sp>
    </p:spTree>
    <p:extLst>
      <p:ext uri="{BB962C8B-B14F-4D97-AF65-F5344CB8AC3E}">
        <p14:creationId xmlns:p14="http://schemas.microsoft.com/office/powerpoint/2010/main" val="19357970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Course 1</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6728B-6F77-43E2-A90D-35D858FE2A61}" type="slidenum">
              <a:rPr lang="en-US" smtClean="0"/>
              <a:t>‹#›</a:t>
            </a:fld>
            <a:endParaRPr lang="en-US"/>
          </a:p>
        </p:txBody>
      </p:sp>
    </p:spTree>
    <p:extLst>
      <p:ext uri="{BB962C8B-B14F-4D97-AF65-F5344CB8AC3E}">
        <p14:creationId xmlns:p14="http://schemas.microsoft.com/office/powerpoint/2010/main" val="1636748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Course 1</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6728B-6F77-43E2-A90D-35D858FE2A61}" type="slidenum">
              <a:rPr lang="en-US" smtClean="0"/>
              <a:t>‹#›</a:t>
            </a:fld>
            <a:endParaRPr lang="en-US"/>
          </a:p>
        </p:txBody>
      </p:sp>
    </p:spTree>
    <p:extLst>
      <p:ext uri="{BB962C8B-B14F-4D97-AF65-F5344CB8AC3E}">
        <p14:creationId xmlns:p14="http://schemas.microsoft.com/office/powerpoint/2010/main" val="24916157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Course 1</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46728B-6F77-43E2-A90D-35D858FE2A61}" type="slidenum">
              <a:rPr lang="en-US" smtClean="0"/>
              <a:t>‹#›</a:t>
            </a:fld>
            <a:endParaRPr lang="en-US"/>
          </a:p>
        </p:txBody>
      </p:sp>
    </p:spTree>
    <p:extLst>
      <p:ext uri="{BB962C8B-B14F-4D97-AF65-F5344CB8AC3E}">
        <p14:creationId xmlns:p14="http://schemas.microsoft.com/office/powerpoint/2010/main" val="22152860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Course 1</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46728B-6F77-43E2-A90D-35D858FE2A61}" type="slidenum">
              <a:rPr lang="en-US" smtClean="0"/>
              <a:t>‹#›</a:t>
            </a:fld>
            <a:endParaRPr lang="en-US"/>
          </a:p>
        </p:txBody>
      </p:sp>
    </p:spTree>
    <p:extLst>
      <p:ext uri="{BB962C8B-B14F-4D97-AF65-F5344CB8AC3E}">
        <p14:creationId xmlns:p14="http://schemas.microsoft.com/office/powerpoint/2010/main" val="15787782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Course 1</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46728B-6F77-43E2-A90D-35D858FE2A61}" type="slidenum">
              <a:rPr lang="en-US" smtClean="0"/>
              <a:t>‹#›</a:t>
            </a:fld>
            <a:endParaRPr lang="en-US"/>
          </a:p>
        </p:txBody>
      </p:sp>
    </p:spTree>
    <p:extLst>
      <p:ext uri="{BB962C8B-B14F-4D97-AF65-F5344CB8AC3E}">
        <p14:creationId xmlns:p14="http://schemas.microsoft.com/office/powerpoint/2010/main" val="38392222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Course 1</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46728B-6F77-43E2-A90D-35D858FE2A61}" type="slidenum">
              <a:rPr lang="en-US" smtClean="0"/>
              <a:t>‹#›</a:t>
            </a:fld>
            <a:endParaRPr lang="en-US"/>
          </a:p>
        </p:txBody>
      </p:sp>
    </p:spTree>
    <p:extLst>
      <p:ext uri="{BB962C8B-B14F-4D97-AF65-F5344CB8AC3E}">
        <p14:creationId xmlns:p14="http://schemas.microsoft.com/office/powerpoint/2010/main" val="4218006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r>
              <a:rPr lang="en-US"/>
              <a:t>Course 1</a:t>
            </a:r>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93587461"/>
      </p:ext>
    </p:extLst>
  </p:cSld>
  <p:clrMapOvr>
    <a:masterClrMapping/>
  </p:clrMapOvr>
  <mc:AlternateContent xmlns:mc="http://schemas.openxmlformats.org/markup-compatibility/2006" xmlns:p14="http://schemas.microsoft.com/office/powerpoint/2010/main">
    <mc:Choice Requires="p14">
      <p:transition spd="slow" p14:dur="2000" advTm="13709"/>
    </mc:Choice>
    <mc:Fallback xmlns="">
      <p:transition spd="slow" advTm="13709"/>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Course 1</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46728B-6F77-43E2-A90D-35D858FE2A61}" type="slidenum">
              <a:rPr lang="en-US" smtClean="0"/>
              <a:t>‹#›</a:t>
            </a:fld>
            <a:endParaRPr lang="en-US"/>
          </a:p>
        </p:txBody>
      </p:sp>
    </p:spTree>
    <p:extLst>
      <p:ext uri="{BB962C8B-B14F-4D97-AF65-F5344CB8AC3E}">
        <p14:creationId xmlns:p14="http://schemas.microsoft.com/office/powerpoint/2010/main" val="27126607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Course 1</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46728B-6F77-43E2-A90D-35D858FE2A61}" type="slidenum">
              <a:rPr lang="en-US" smtClean="0"/>
              <a:t>‹#›</a:t>
            </a:fld>
            <a:endParaRPr lang="en-US"/>
          </a:p>
        </p:txBody>
      </p:sp>
    </p:spTree>
    <p:extLst>
      <p:ext uri="{BB962C8B-B14F-4D97-AF65-F5344CB8AC3E}">
        <p14:creationId xmlns:p14="http://schemas.microsoft.com/office/powerpoint/2010/main" val="21481516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Course 1</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6728B-6F77-43E2-A90D-35D858FE2A61}" type="slidenum">
              <a:rPr lang="en-US" smtClean="0"/>
              <a:t>‹#›</a:t>
            </a:fld>
            <a:endParaRPr lang="en-US"/>
          </a:p>
        </p:txBody>
      </p:sp>
    </p:spTree>
    <p:extLst>
      <p:ext uri="{BB962C8B-B14F-4D97-AF65-F5344CB8AC3E}">
        <p14:creationId xmlns:p14="http://schemas.microsoft.com/office/powerpoint/2010/main" val="754705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Course 1</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6728B-6F77-43E2-A90D-35D858FE2A61}" type="slidenum">
              <a:rPr lang="en-US" smtClean="0"/>
              <a:t>‹#›</a:t>
            </a:fld>
            <a:endParaRPr lang="en-US"/>
          </a:p>
        </p:txBody>
      </p:sp>
    </p:spTree>
    <p:extLst>
      <p:ext uri="{BB962C8B-B14F-4D97-AF65-F5344CB8AC3E}">
        <p14:creationId xmlns:p14="http://schemas.microsoft.com/office/powerpoint/2010/main" val="18556639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6/7/2021</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885751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6/7/2021</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867631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6/7/2021</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024903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6/7/2021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33604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6/7/2021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05455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6/7/2021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8090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Course 1</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29639715"/>
      </p:ext>
    </p:extLst>
  </p:cSld>
  <p:clrMapOvr>
    <a:masterClrMapping/>
  </p:clrMapOvr>
  <mc:AlternateContent xmlns:mc="http://schemas.openxmlformats.org/markup-compatibility/2006" xmlns:p14="http://schemas.microsoft.com/office/powerpoint/2010/main">
    <mc:Choice Requires="p14">
      <p:transition spd="slow" p14:dur="2000" advTm="13709"/>
    </mc:Choice>
    <mc:Fallback xmlns="">
      <p:transition spd="slow" advTm="13709"/>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6/7/2021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601441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6/7/2021</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2062050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6/7/2021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286288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6/7/2021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232524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6/7/2021</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199749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8CB11-F3DE-4D09-BDE2-146245F9FE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4DD035-091A-4C6B-8D2E-D75EA89A75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A4BD7B-8F27-45CC-8AC6-9FF08B7AE8A6}"/>
              </a:ext>
            </a:extLst>
          </p:cNvPr>
          <p:cNvSpPr>
            <a:spLocks noGrp="1"/>
          </p:cNvSpPr>
          <p:nvPr>
            <p:ph type="dt" sz="half" idx="10"/>
          </p:nvPr>
        </p:nvSpPr>
        <p:spPr/>
        <p:txBody>
          <a:bodyPr/>
          <a:lstStyle/>
          <a:p>
            <a:fld id="{B6748237-6E80-4123-9989-FCD6B075AE94}" type="datetimeFigureOut">
              <a:rPr lang="en-US" smtClean="0"/>
              <a:t>6/7/2021</a:t>
            </a:fld>
            <a:endParaRPr lang="en-US"/>
          </a:p>
        </p:txBody>
      </p:sp>
      <p:sp>
        <p:nvSpPr>
          <p:cNvPr id="5" name="Footer Placeholder 4">
            <a:extLst>
              <a:ext uri="{FF2B5EF4-FFF2-40B4-BE49-F238E27FC236}">
                <a16:creationId xmlns:a16="http://schemas.microsoft.com/office/drawing/2014/main" id="{C82CD9FB-DE78-462A-90ED-F4D3F82CF6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1A033A-25FF-4B2A-A528-6F9A89C87903}"/>
              </a:ext>
            </a:extLst>
          </p:cNvPr>
          <p:cNvSpPr>
            <a:spLocks noGrp="1"/>
          </p:cNvSpPr>
          <p:nvPr>
            <p:ph type="sldNum" sz="quarter" idx="12"/>
          </p:nvPr>
        </p:nvSpPr>
        <p:spPr/>
        <p:txBody>
          <a:bodyPr/>
          <a:lstStyle/>
          <a:p>
            <a:fld id="{4980C5C9-23CA-4E1C-8727-18B7119D6176}" type="slidenum">
              <a:rPr lang="en-US" smtClean="0"/>
              <a:t>‹#›</a:t>
            </a:fld>
            <a:endParaRPr lang="en-US"/>
          </a:p>
        </p:txBody>
      </p:sp>
    </p:spTree>
    <p:extLst>
      <p:ext uri="{BB962C8B-B14F-4D97-AF65-F5344CB8AC3E}">
        <p14:creationId xmlns:p14="http://schemas.microsoft.com/office/powerpoint/2010/main" val="5412037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DB606-6D7A-4D26-8682-BD23EDEAA2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AC4604-A139-427C-AE36-1E24A5DA1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398EAF-E12C-4A2A-96D0-A2CBA72BC298}"/>
              </a:ext>
            </a:extLst>
          </p:cNvPr>
          <p:cNvSpPr>
            <a:spLocks noGrp="1"/>
          </p:cNvSpPr>
          <p:nvPr>
            <p:ph type="dt" sz="half" idx="10"/>
          </p:nvPr>
        </p:nvSpPr>
        <p:spPr/>
        <p:txBody>
          <a:bodyPr/>
          <a:lstStyle/>
          <a:p>
            <a:fld id="{B6748237-6E80-4123-9989-FCD6B075AE94}" type="datetimeFigureOut">
              <a:rPr lang="en-US" smtClean="0"/>
              <a:t>6/7/2021</a:t>
            </a:fld>
            <a:endParaRPr lang="en-US"/>
          </a:p>
        </p:txBody>
      </p:sp>
      <p:sp>
        <p:nvSpPr>
          <p:cNvPr id="5" name="Footer Placeholder 4">
            <a:extLst>
              <a:ext uri="{FF2B5EF4-FFF2-40B4-BE49-F238E27FC236}">
                <a16:creationId xmlns:a16="http://schemas.microsoft.com/office/drawing/2014/main" id="{4429749E-164B-4B3A-A710-4E20CEA434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D19044-9381-4D12-BB9E-5B43D33D4CEB}"/>
              </a:ext>
            </a:extLst>
          </p:cNvPr>
          <p:cNvSpPr>
            <a:spLocks noGrp="1"/>
          </p:cNvSpPr>
          <p:nvPr>
            <p:ph type="sldNum" sz="quarter" idx="12"/>
          </p:nvPr>
        </p:nvSpPr>
        <p:spPr/>
        <p:txBody>
          <a:bodyPr/>
          <a:lstStyle/>
          <a:p>
            <a:fld id="{4980C5C9-23CA-4E1C-8727-18B7119D6176}" type="slidenum">
              <a:rPr lang="en-US" smtClean="0"/>
              <a:t>‹#›</a:t>
            </a:fld>
            <a:endParaRPr lang="en-US"/>
          </a:p>
        </p:txBody>
      </p:sp>
    </p:spTree>
    <p:extLst>
      <p:ext uri="{BB962C8B-B14F-4D97-AF65-F5344CB8AC3E}">
        <p14:creationId xmlns:p14="http://schemas.microsoft.com/office/powerpoint/2010/main" val="41604768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8EB63-3EFD-4453-8BF1-080F5EE489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6E7AEF-D9B2-4E40-998B-DFD3570AD1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07AA81-ABAB-499A-9C58-0B9CD8C3085A}"/>
              </a:ext>
            </a:extLst>
          </p:cNvPr>
          <p:cNvSpPr>
            <a:spLocks noGrp="1"/>
          </p:cNvSpPr>
          <p:nvPr>
            <p:ph type="dt" sz="half" idx="10"/>
          </p:nvPr>
        </p:nvSpPr>
        <p:spPr/>
        <p:txBody>
          <a:bodyPr/>
          <a:lstStyle/>
          <a:p>
            <a:fld id="{B6748237-6E80-4123-9989-FCD6B075AE94}" type="datetimeFigureOut">
              <a:rPr lang="en-US" smtClean="0"/>
              <a:t>6/7/2021</a:t>
            </a:fld>
            <a:endParaRPr lang="en-US"/>
          </a:p>
        </p:txBody>
      </p:sp>
      <p:sp>
        <p:nvSpPr>
          <p:cNvPr id="5" name="Footer Placeholder 4">
            <a:extLst>
              <a:ext uri="{FF2B5EF4-FFF2-40B4-BE49-F238E27FC236}">
                <a16:creationId xmlns:a16="http://schemas.microsoft.com/office/drawing/2014/main" id="{262FEF93-720D-4E37-8356-5D058C03CF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7AF6B0-9929-45E1-8035-F44D20CE04B4}"/>
              </a:ext>
            </a:extLst>
          </p:cNvPr>
          <p:cNvSpPr>
            <a:spLocks noGrp="1"/>
          </p:cNvSpPr>
          <p:nvPr>
            <p:ph type="sldNum" sz="quarter" idx="12"/>
          </p:nvPr>
        </p:nvSpPr>
        <p:spPr/>
        <p:txBody>
          <a:bodyPr/>
          <a:lstStyle/>
          <a:p>
            <a:fld id="{4980C5C9-23CA-4E1C-8727-18B7119D6176}" type="slidenum">
              <a:rPr lang="en-US" smtClean="0"/>
              <a:t>‹#›</a:t>
            </a:fld>
            <a:endParaRPr lang="en-US"/>
          </a:p>
        </p:txBody>
      </p:sp>
    </p:spTree>
    <p:extLst>
      <p:ext uri="{BB962C8B-B14F-4D97-AF65-F5344CB8AC3E}">
        <p14:creationId xmlns:p14="http://schemas.microsoft.com/office/powerpoint/2010/main" val="7243994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05BFC-3455-4C30-8263-8BBAF0C4BF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48433B-1422-48B1-B16F-E34EFB892A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6D73E1-7C3D-431F-9C5A-5463759B49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95B7EA-62B0-4991-ABD8-44C938C47C45}"/>
              </a:ext>
            </a:extLst>
          </p:cNvPr>
          <p:cNvSpPr>
            <a:spLocks noGrp="1"/>
          </p:cNvSpPr>
          <p:nvPr>
            <p:ph type="dt" sz="half" idx="10"/>
          </p:nvPr>
        </p:nvSpPr>
        <p:spPr/>
        <p:txBody>
          <a:bodyPr/>
          <a:lstStyle/>
          <a:p>
            <a:fld id="{B6748237-6E80-4123-9989-FCD6B075AE94}" type="datetimeFigureOut">
              <a:rPr lang="en-US" smtClean="0"/>
              <a:t>6/7/2021</a:t>
            </a:fld>
            <a:endParaRPr lang="en-US"/>
          </a:p>
        </p:txBody>
      </p:sp>
      <p:sp>
        <p:nvSpPr>
          <p:cNvPr id="6" name="Footer Placeholder 5">
            <a:extLst>
              <a:ext uri="{FF2B5EF4-FFF2-40B4-BE49-F238E27FC236}">
                <a16:creationId xmlns:a16="http://schemas.microsoft.com/office/drawing/2014/main" id="{7D1CBFB8-B3F7-4E50-9FA6-EDB99909B3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772C2F-9C0D-426E-B292-2DB283473896}"/>
              </a:ext>
            </a:extLst>
          </p:cNvPr>
          <p:cNvSpPr>
            <a:spLocks noGrp="1"/>
          </p:cNvSpPr>
          <p:nvPr>
            <p:ph type="sldNum" sz="quarter" idx="12"/>
          </p:nvPr>
        </p:nvSpPr>
        <p:spPr/>
        <p:txBody>
          <a:bodyPr/>
          <a:lstStyle/>
          <a:p>
            <a:fld id="{4980C5C9-23CA-4E1C-8727-18B7119D6176}" type="slidenum">
              <a:rPr lang="en-US" smtClean="0"/>
              <a:t>‹#›</a:t>
            </a:fld>
            <a:endParaRPr lang="en-US"/>
          </a:p>
        </p:txBody>
      </p:sp>
    </p:spTree>
    <p:extLst>
      <p:ext uri="{BB962C8B-B14F-4D97-AF65-F5344CB8AC3E}">
        <p14:creationId xmlns:p14="http://schemas.microsoft.com/office/powerpoint/2010/main" val="16788024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39DF5-C113-4D4B-A99F-C94F35D57D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FBBF51-210C-4F1E-A262-FC99AFCE28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B4F59F-DC14-4D8C-BE1A-7D898C0E12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142F53-9010-4B21-BFF0-6DCBF1016F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25805F-C021-43D2-8F66-AEC6132B8B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1B6F2D-5AC2-4EE0-B117-5D91D784BC83}"/>
              </a:ext>
            </a:extLst>
          </p:cNvPr>
          <p:cNvSpPr>
            <a:spLocks noGrp="1"/>
          </p:cNvSpPr>
          <p:nvPr>
            <p:ph type="dt" sz="half" idx="10"/>
          </p:nvPr>
        </p:nvSpPr>
        <p:spPr/>
        <p:txBody>
          <a:bodyPr/>
          <a:lstStyle/>
          <a:p>
            <a:fld id="{B6748237-6E80-4123-9989-FCD6B075AE94}" type="datetimeFigureOut">
              <a:rPr lang="en-US" smtClean="0"/>
              <a:t>6/7/2021</a:t>
            </a:fld>
            <a:endParaRPr lang="en-US"/>
          </a:p>
        </p:txBody>
      </p:sp>
      <p:sp>
        <p:nvSpPr>
          <p:cNvPr id="8" name="Footer Placeholder 7">
            <a:extLst>
              <a:ext uri="{FF2B5EF4-FFF2-40B4-BE49-F238E27FC236}">
                <a16:creationId xmlns:a16="http://schemas.microsoft.com/office/drawing/2014/main" id="{E92F2FFE-6AF8-41B0-83CC-58BF5B028A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CBAFE5-9937-4E09-8D3B-59BFE815A105}"/>
              </a:ext>
            </a:extLst>
          </p:cNvPr>
          <p:cNvSpPr>
            <a:spLocks noGrp="1"/>
          </p:cNvSpPr>
          <p:nvPr>
            <p:ph type="sldNum" sz="quarter" idx="12"/>
          </p:nvPr>
        </p:nvSpPr>
        <p:spPr/>
        <p:txBody>
          <a:bodyPr/>
          <a:lstStyle/>
          <a:p>
            <a:fld id="{4980C5C9-23CA-4E1C-8727-18B7119D6176}" type="slidenum">
              <a:rPr lang="en-US" smtClean="0"/>
              <a:t>‹#›</a:t>
            </a:fld>
            <a:endParaRPr lang="en-US"/>
          </a:p>
        </p:txBody>
      </p:sp>
    </p:spTree>
    <p:extLst>
      <p:ext uri="{BB962C8B-B14F-4D97-AF65-F5344CB8AC3E}">
        <p14:creationId xmlns:p14="http://schemas.microsoft.com/office/powerpoint/2010/main" val="568806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Course 1</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62842104"/>
      </p:ext>
    </p:extLst>
  </p:cSld>
  <p:clrMapOvr>
    <a:masterClrMapping/>
  </p:clrMapOvr>
  <mc:AlternateContent xmlns:mc="http://schemas.openxmlformats.org/markup-compatibility/2006" xmlns:p14="http://schemas.microsoft.com/office/powerpoint/2010/main">
    <mc:Choice Requires="p14">
      <p:transition spd="slow" p14:dur="2000" advTm="13709"/>
    </mc:Choice>
    <mc:Fallback xmlns="">
      <p:transition spd="slow" advTm="13709"/>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1C335-69E2-42C7-B2BF-50049AB93F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FAB7C0-0E0A-4505-8368-851A2C37D63E}"/>
              </a:ext>
            </a:extLst>
          </p:cNvPr>
          <p:cNvSpPr>
            <a:spLocks noGrp="1"/>
          </p:cNvSpPr>
          <p:nvPr>
            <p:ph type="dt" sz="half" idx="10"/>
          </p:nvPr>
        </p:nvSpPr>
        <p:spPr/>
        <p:txBody>
          <a:bodyPr/>
          <a:lstStyle/>
          <a:p>
            <a:fld id="{B6748237-6E80-4123-9989-FCD6B075AE94}" type="datetimeFigureOut">
              <a:rPr lang="en-US" smtClean="0"/>
              <a:t>6/7/2021</a:t>
            </a:fld>
            <a:endParaRPr lang="en-US"/>
          </a:p>
        </p:txBody>
      </p:sp>
      <p:sp>
        <p:nvSpPr>
          <p:cNvPr id="4" name="Footer Placeholder 3">
            <a:extLst>
              <a:ext uri="{FF2B5EF4-FFF2-40B4-BE49-F238E27FC236}">
                <a16:creationId xmlns:a16="http://schemas.microsoft.com/office/drawing/2014/main" id="{38493581-F2EF-4A02-BF13-6D98345384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1643A8-529A-4A12-8BD3-67E1711001EB}"/>
              </a:ext>
            </a:extLst>
          </p:cNvPr>
          <p:cNvSpPr>
            <a:spLocks noGrp="1"/>
          </p:cNvSpPr>
          <p:nvPr>
            <p:ph type="sldNum" sz="quarter" idx="12"/>
          </p:nvPr>
        </p:nvSpPr>
        <p:spPr/>
        <p:txBody>
          <a:bodyPr/>
          <a:lstStyle/>
          <a:p>
            <a:fld id="{4980C5C9-23CA-4E1C-8727-18B7119D6176}" type="slidenum">
              <a:rPr lang="en-US" smtClean="0"/>
              <a:t>‹#›</a:t>
            </a:fld>
            <a:endParaRPr lang="en-US"/>
          </a:p>
        </p:txBody>
      </p:sp>
    </p:spTree>
    <p:extLst>
      <p:ext uri="{BB962C8B-B14F-4D97-AF65-F5344CB8AC3E}">
        <p14:creationId xmlns:p14="http://schemas.microsoft.com/office/powerpoint/2010/main" val="24506615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1E5E11-2B29-47B2-849F-60BBE4D8FAD7}"/>
              </a:ext>
            </a:extLst>
          </p:cNvPr>
          <p:cNvSpPr>
            <a:spLocks noGrp="1"/>
          </p:cNvSpPr>
          <p:nvPr>
            <p:ph type="dt" sz="half" idx="10"/>
          </p:nvPr>
        </p:nvSpPr>
        <p:spPr/>
        <p:txBody>
          <a:bodyPr/>
          <a:lstStyle/>
          <a:p>
            <a:fld id="{B6748237-6E80-4123-9989-FCD6B075AE94}" type="datetimeFigureOut">
              <a:rPr lang="en-US" smtClean="0"/>
              <a:t>6/7/2021</a:t>
            </a:fld>
            <a:endParaRPr lang="en-US"/>
          </a:p>
        </p:txBody>
      </p:sp>
      <p:sp>
        <p:nvSpPr>
          <p:cNvPr id="3" name="Footer Placeholder 2">
            <a:extLst>
              <a:ext uri="{FF2B5EF4-FFF2-40B4-BE49-F238E27FC236}">
                <a16:creationId xmlns:a16="http://schemas.microsoft.com/office/drawing/2014/main" id="{C68A58B1-7CF7-4E35-B158-A181233A5B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A125A6-E529-44C2-8990-DE6261C28622}"/>
              </a:ext>
            </a:extLst>
          </p:cNvPr>
          <p:cNvSpPr>
            <a:spLocks noGrp="1"/>
          </p:cNvSpPr>
          <p:nvPr>
            <p:ph type="sldNum" sz="quarter" idx="12"/>
          </p:nvPr>
        </p:nvSpPr>
        <p:spPr/>
        <p:txBody>
          <a:bodyPr/>
          <a:lstStyle/>
          <a:p>
            <a:fld id="{4980C5C9-23CA-4E1C-8727-18B7119D6176}" type="slidenum">
              <a:rPr lang="en-US" smtClean="0"/>
              <a:t>‹#›</a:t>
            </a:fld>
            <a:endParaRPr lang="en-US"/>
          </a:p>
        </p:txBody>
      </p:sp>
    </p:spTree>
    <p:extLst>
      <p:ext uri="{BB962C8B-B14F-4D97-AF65-F5344CB8AC3E}">
        <p14:creationId xmlns:p14="http://schemas.microsoft.com/office/powerpoint/2010/main" val="22935053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7C052-FF51-4953-BD97-00091B4281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63FBF6-2818-491D-86B4-EDF695CD8E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EE62AA-39B6-4E3B-B00E-4E65B5BBE2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7E1F2F-BC60-4292-8A9C-3AFEBCAE859A}"/>
              </a:ext>
            </a:extLst>
          </p:cNvPr>
          <p:cNvSpPr>
            <a:spLocks noGrp="1"/>
          </p:cNvSpPr>
          <p:nvPr>
            <p:ph type="dt" sz="half" idx="10"/>
          </p:nvPr>
        </p:nvSpPr>
        <p:spPr/>
        <p:txBody>
          <a:bodyPr/>
          <a:lstStyle/>
          <a:p>
            <a:fld id="{B6748237-6E80-4123-9989-FCD6B075AE94}" type="datetimeFigureOut">
              <a:rPr lang="en-US" smtClean="0"/>
              <a:t>6/7/2021</a:t>
            </a:fld>
            <a:endParaRPr lang="en-US"/>
          </a:p>
        </p:txBody>
      </p:sp>
      <p:sp>
        <p:nvSpPr>
          <p:cNvPr id="6" name="Footer Placeholder 5">
            <a:extLst>
              <a:ext uri="{FF2B5EF4-FFF2-40B4-BE49-F238E27FC236}">
                <a16:creationId xmlns:a16="http://schemas.microsoft.com/office/drawing/2014/main" id="{0A2F035C-3CB8-4938-83D5-F52DC9055B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7EFDEB-1CC0-4BC5-99EA-991A43B61B90}"/>
              </a:ext>
            </a:extLst>
          </p:cNvPr>
          <p:cNvSpPr>
            <a:spLocks noGrp="1"/>
          </p:cNvSpPr>
          <p:nvPr>
            <p:ph type="sldNum" sz="quarter" idx="12"/>
          </p:nvPr>
        </p:nvSpPr>
        <p:spPr/>
        <p:txBody>
          <a:bodyPr/>
          <a:lstStyle/>
          <a:p>
            <a:fld id="{4980C5C9-23CA-4E1C-8727-18B7119D6176}" type="slidenum">
              <a:rPr lang="en-US" smtClean="0"/>
              <a:t>‹#›</a:t>
            </a:fld>
            <a:endParaRPr lang="en-US"/>
          </a:p>
        </p:txBody>
      </p:sp>
    </p:spTree>
    <p:extLst>
      <p:ext uri="{BB962C8B-B14F-4D97-AF65-F5344CB8AC3E}">
        <p14:creationId xmlns:p14="http://schemas.microsoft.com/office/powerpoint/2010/main" val="8665261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A3EFC-83E0-42B1-8309-7A88A9279D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319CBC-C67B-4D2D-BBFA-BBD12C3CDC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A030F1-077E-46C6-BD57-FE03098A85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D4C49C-D19C-411D-BD96-EEB76F6FE5F4}"/>
              </a:ext>
            </a:extLst>
          </p:cNvPr>
          <p:cNvSpPr>
            <a:spLocks noGrp="1"/>
          </p:cNvSpPr>
          <p:nvPr>
            <p:ph type="dt" sz="half" idx="10"/>
          </p:nvPr>
        </p:nvSpPr>
        <p:spPr/>
        <p:txBody>
          <a:bodyPr/>
          <a:lstStyle/>
          <a:p>
            <a:fld id="{B6748237-6E80-4123-9989-FCD6B075AE94}" type="datetimeFigureOut">
              <a:rPr lang="en-US" smtClean="0"/>
              <a:t>6/7/2021</a:t>
            </a:fld>
            <a:endParaRPr lang="en-US"/>
          </a:p>
        </p:txBody>
      </p:sp>
      <p:sp>
        <p:nvSpPr>
          <p:cNvPr id="6" name="Footer Placeholder 5">
            <a:extLst>
              <a:ext uri="{FF2B5EF4-FFF2-40B4-BE49-F238E27FC236}">
                <a16:creationId xmlns:a16="http://schemas.microsoft.com/office/drawing/2014/main" id="{00DDFE19-93D5-4E95-86B5-94F47D839E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77B098-E890-40E7-B208-E6AD69886326}"/>
              </a:ext>
            </a:extLst>
          </p:cNvPr>
          <p:cNvSpPr>
            <a:spLocks noGrp="1"/>
          </p:cNvSpPr>
          <p:nvPr>
            <p:ph type="sldNum" sz="quarter" idx="12"/>
          </p:nvPr>
        </p:nvSpPr>
        <p:spPr/>
        <p:txBody>
          <a:bodyPr/>
          <a:lstStyle/>
          <a:p>
            <a:fld id="{4980C5C9-23CA-4E1C-8727-18B7119D6176}" type="slidenum">
              <a:rPr lang="en-US" smtClean="0"/>
              <a:t>‹#›</a:t>
            </a:fld>
            <a:endParaRPr lang="en-US"/>
          </a:p>
        </p:txBody>
      </p:sp>
    </p:spTree>
    <p:extLst>
      <p:ext uri="{BB962C8B-B14F-4D97-AF65-F5344CB8AC3E}">
        <p14:creationId xmlns:p14="http://schemas.microsoft.com/office/powerpoint/2010/main" val="41635993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B12F3-3176-4F74-92B0-AF0B9A1823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E95721-2DC1-4C6F-9B25-DE74C3482E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5EED44-7867-491E-999B-3F53E87AD0EA}"/>
              </a:ext>
            </a:extLst>
          </p:cNvPr>
          <p:cNvSpPr>
            <a:spLocks noGrp="1"/>
          </p:cNvSpPr>
          <p:nvPr>
            <p:ph type="dt" sz="half" idx="10"/>
          </p:nvPr>
        </p:nvSpPr>
        <p:spPr/>
        <p:txBody>
          <a:bodyPr/>
          <a:lstStyle/>
          <a:p>
            <a:fld id="{B6748237-6E80-4123-9989-FCD6B075AE94}" type="datetimeFigureOut">
              <a:rPr lang="en-US" smtClean="0"/>
              <a:t>6/7/2021</a:t>
            </a:fld>
            <a:endParaRPr lang="en-US"/>
          </a:p>
        </p:txBody>
      </p:sp>
      <p:sp>
        <p:nvSpPr>
          <p:cNvPr id="5" name="Footer Placeholder 4">
            <a:extLst>
              <a:ext uri="{FF2B5EF4-FFF2-40B4-BE49-F238E27FC236}">
                <a16:creationId xmlns:a16="http://schemas.microsoft.com/office/drawing/2014/main" id="{B6467EDB-9D9E-4040-9F40-0F69B9878E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4EF8DF-A1CB-4D52-B7EA-7E9BE47D4FC1}"/>
              </a:ext>
            </a:extLst>
          </p:cNvPr>
          <p:cNvSpPr>
            <a:spLocks noGrp="1"/>
          </p:cNvSpPr>
          <p:nvPr>
            <p:ph type="sldNum" sz="quarter" idx="12"/>
          </p:nvPr>
        </p:nvSpPr>
        <p:spPr/>
        <p:txBody>
          <a:bodyPr/>
          <a:lstStyle/>
          <a:p>
            <a:fld id="{4980C5C9-23CA-4E1C-8727-18B7119D6176}" type="slidenum">
              <a:rPr lang="en-US" smtClean="0"/>
              <a:t>‹#›</a:t>
            </a:fld>
            <a:endParaRPr lang="en-US"/>
          </a:p>
        </p:txBody>
      </p:sp>
    </p:spTree>
    <p:extLst>
      <p:ext uri="{BB962C8B-B14F-4D97-AF65-F5344CB8AC3E}">
        <p14:creationId xmlns:p14="http://schemas.microsoft.com/office/powerpoint/2010/main" val="19809544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335C60-C776-4C47-875C-BA6E1FC182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E37E53-CC7F-4FA6-9627-CB0CC7B5C9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2ED046-893B-4D41-91C4-33FFB7916266}"/>
              </a:ext>
            </a:extLst>
          </p:cNvPr>
          <p:cNvSpPr>
            <a:spLocks noGrp="1"/>
          </p:cNvSpPr>
          <p:nvPr>
            <p:ph type="dt" sz="half" idx="10"/>
          </p:nvPr>
        </p:nvSpPr>
        <p:spPr/>
        <p:txBody>
          <a:bodyPr/>
          <a:lstStyle/>
          <a:p>
            <a:fld id="{B6748237-6E80-4123-9989-FCD6B075AE94}" type="datetimeFigureOut">
              <a:rPr lang="en-US" smtClean="0"/>
              <a:t>6/7/2021</a:t>
            </a:fld>
            <a:endParaRPr lang="en-US"/>
          </a:p>
        </p:txBody>
      </p:sp>
      <p:sp>
        <p:nvSpPr>
          <p:cNvPr id="5" name="Footer Placeholder 4">
            <a:extLst>
              <a:ext uri="{FF2B5EF4-FFF2-40B4-BE49-F238E27FC236}">
                <a16:creationId xmlns:a16="http://schemas.microsoft.com/office/drawing/2014/main" id="{EE93A8AF-9934-43E1-AD23-DBD73B9896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321F4B-EB43-4952-989D-8617E3E07A23}"/>
              </a:ext>
            </a:extLst>
          </p:cNvPr>
          <p:cNvSpPr>
            <a:spLocks noGrp="1"/>
          </p:cNvSpPr>
          <p:nvPr>
            <p:ph type="sldNum" sz="quarter" idx="12"/>
          </p:nvPr>
        </p:nvSpPr>
        <p:spPr/>
        <p:txBody>
          <a:bodyPr/>
          <a:lstStyle/>
          <a:p>
            <a:fld id="{4980C5C9-23CA-4E1C-8727-18B7119D6176}" type="slidenum">
              <a:rPr lang="en-US" smtClean="0"/>
              <a:t>‹#›</a:t>
            </a:fld>
            <a:endParaRPr lang="en-US"/>
          </a:p>
        </p:txBody>
      </p:sp>
    </p:spTree>
    <p:extLst>
      <p:ext uri="{BB962C8B-B14F-4D97-AF65-F5344CB8AC3E}">
        <p14:creationId xmlns:p14="http://schemas.microsoft.com/office/powerpoint/2010/main" val="1259478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Course 1</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29584983"/>
      </p:ext>
    </p:extLst>
  </p:cSld>
  <p:clrMapOvr>
    <a:masterClrMapping/>
  </p:clrMapOvr>
  <mc:AlternateContent xmlns:mc="http://schemas.openxmlformats.org/markup-compatibility/2006" xmlns:p14="http://schemas.microsoft.com/office/powerpoint/2010/main">
    <mc:Choice Requires="p14">
      <p:transition spd="slow" p14:dur="2000" advTm="13709"/>
    </mc:Choice>
    <mc:Fallback xmlns="">
      <p:transition spd="slow" advTm="13709"/>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Course 1</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47578956"/>
      </p:ext>
    </p:extLst>
  </p:cSld>
  <p:clrMapOvr>
    <a:masterClrMapping/>
  </p:clrMapOvr>
  <mc:AlternateContent xmlns:mc="http://schemas.openxmlformats.org/markup-compatibility/2006" xmlns:p14="http://schemas.microsoft.com/office/powerpoint/2010/main">
    <mc:Choice Requires="p14">
      <p:transition spd="slow" p14:dur="2000" advTm="13709"/>
    </mc:Choice>
    <mc:Fallback xmlns="">
      <p:transition spd="slow" advTm="13709"/>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r>
              <a:rPr lang="en-US"/>
              <a:t>Course 1</a:t>
            </a:r>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178369480"/>
      </p:ext>
    </p:extLst>
  </p:cSld>
  <p:clrMapOvr>
    <a:masterClrMapping/>
  </p:clrMapOvr>
  <mc:AlternateContent xmlns:mc="http://schemas.openxmlformats.org/markup-compatibility/2006" xmlns:p14="http://schemas.microsoft.com/office/powerpoint/2010/main">
    <mc:Choice Requires="p14">
      <p:transition spd="slow" p14:dur="2000" advTm="13709"/>
    </mc:Choice>
    <mc:Fallback xmlns="">
      <p:transition spd="slow" advTm="13709"/>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Course 1</a:t>
            </a:r>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84972045"/>
      </p:ext>
    </p:extLst>
  </p:cSld>
  <p:clrMapOvr>
    <a:masterClrMapping/>
  </p:clrMapOvr>
  <mc:AlternateContent xmlns:mc="http://schemas.openxmlformats.org/markup-compatibility/2006" xmlns:p14="http://schemas.microsoft.com/office/powerpoint/2010/main">
    <mc:Choice Requires="p14">
      <p:transition spd="slow" p14:dur="2000" advTm="13709"/>
    </mc:Choice>
    <mc:Fallback xmlns="">
      <p:transition spd="slow" advTm="13709"/>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r>
              <a:rPr lang="en-US"/>
              <a:t>Course 1</a:t>
            </a:r>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3905032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2000" advTm="13709"/>
    </mc:Choice>
    <mc:Fallback xmlns="">
      <p:transition spd="slow" advTm="13709"/>
    </mc:Fallback>
  </mc:AlternateConten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Course 1</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40028764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Course 1</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88490257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6/7/2021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5394872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DAA001-AAF0-4359-90E3-539E686297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CA7374-68FB-4CB4-9077-51ED1455D3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A28FA7-0D4D-4626-886A-3D4149CB8C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748237-6E80-4123-9989-FCD6B075AE94}" type="datetimeFigureOut">
              <a:rPr lang="en-US" smtClean="0"/>
              <a:t>6/7/2021</a:t>
            </a:fld>
            <a:endParaRPr lang="en-US"/>
          </a:p>
        </p:txBody>
      </p:sp>
      <p:sp>
        <p:nvSpPr>
          <p:cNvPr id="5" name="Footer Placeholder 4">
            <a:extLst>
              <a:ext uri="{FF2B5EF4-FFF2-40B4-BE49-F238E27FC236}">
                <a16:creationId xmlns:a16="http://schemas.microsoft.com/office/drawing/2014/main" id="{E5DE4CA4-07BF-4C9E-9903-E1A8AF13B8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ECCEDB-1D61-4D9B-9A33-72F4660D67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80C5C9-23CA-4E1C-8727-18B7119D6176}" type="slidenum">
              <a:rPr lang="en-US" smtClean="0"/>
              <a:t>‹#›</a:t>
            </a:fld>
            <a:endParaRPr lang="en-US"/>
          </a:p>
        </p:txBody>
      </p:sp>
    </p:spTree>
    <p:extLst>
      <p:ext uri="{BB962C8B-B14F-4D97-AF65-F5344CB8AC3E}">
        <p14:creationId xmlns:p14="http://schemas.microsoft.com/office/powerpoint/2010/main" val="358628459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matt@BIGL3C.org" TargetMode="External"/><Relationship Id="rId1" Type="http://schemas.openxmlformats.org/officeDocument/2006/relationships/slideLayout" Target="../slideLayouts/slideLayout13.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23.jp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4.xml"/><Relationship Id="rId5" Type="http://schemas.openxmlformats.org/officeDocument/2006/relationships/image" Target="../media/image25.png"/><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3.xml"/><Relationship Id="rId1" Type="http://schemas.openxmlformats.org/officeDocument/2006/relationships/tags" Target="../tags/tag5.xm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image" Target="../media/image28.png"/></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mailto:matt@BIGL3C.org" TargetMode="External"/><Relationship Id="rId2" Type="http://schemas.openxmlformats.org/officeDocument/2006/relationships/image" Target="../media/image31.jpg"/><Relationship Id="rId1" Type="http://schemas.openxmlformats.org/officeDocument/2006/relationships/slideLayout" Target="../slideLayouts/slideLayout35.xml"/><Relationship Id="rId5" Type="http://schemas.openxmlformats.org/officeDocument/2006/relationships/hyperlink" Target="https://www.gallup.com/access/323333/q12-employee-engagement-survey.aspx" TargetMode="External"/><Relationship Id="rId4" Type="http://schemas.openxmlformats.org/officeDocument/2006/relationships/hyperlink" Target="https://proqol.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9"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0" name="Oval 9">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1"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3" name="Rectangle 12">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F129F50-2497-4DE2-98A4-6858A32A4EE2}"/>
              </a:ext>
            </a:extLst>
          </p:cNvPr>
          <p:cNvSpPr>
            <a:spLocks noGrp="1"/>
          </p:cNvSpPr>
          <p:nvPr>
            <p:ph type="ctrTitle"/>
          </p:nvPr>
        </p:nvSpPr>
        <p:spPr>
          <a:xfrm>
            <a:off x="0" y="2776538"/>
            <a:ext cx="12192000" cy="1381188"/>
          </a:xfrm>
        </p:spPr>
        <p:txBody>
          <a:bodyPr anchor="ctr">
            <a:normAutofit fontScale="90000"/>
          </a:bodyPr>
          <a:lstStyle/>
          <a:p>
            <a:r>
              <a:rPr lang="en-US" dirty="0">
                <a:solidFill>
                  <a:schemeClr val="bg2"/>
                </a:solidFill>
              </a:rPr>
              <a:t>The Leadership Challenge of Our Lifetime</a:t>
            </a:r>
          </a:p>
        </p:txBody>
      </p:sp>
      <p:sp>
        <p:nvSpPr>
          <p:cNvPr id="3" name="Subtitle 2">
            <a:extLst>
              <a:ext uri="{FF2B5EF4-FFF2-40B4-BE49-F238E27FC236}">
                <a16:creationId xmlns:a16="http://schemas.microsoft.com/office/drawing/2014/main" id="{3B11F964-6535-4EB6-AC60-A339BDEDB005}"/>
              </a:ext>
            </a:extLst>
          </p:cNvPr>
          <p:cNvSpPr>
            <a:spLocks noGrp="1"/>
          </p:cNvSpPr>
          <p:nvPr>
            <p:ph type="subTitle" idx="1"/>
          </p:nvPr>
        </p:nvSpPr>
        <p:spPr>
          <a:xfrm>
            <a:off x="1524000" y="4495800"/>
            <a:ext cx="9144000" cy="762000"/>
          </a:xfrm>
        </p:spPr>
        <p:txBody>
          <a:bodyPr>
            <a:normAutofit/>
          </a:bodyPr>
          <a:lstStyle/>
          <a:p>
            <a:r>
              <a:rPr lang="en-US" sz="4000" dirty="0"/>
              <a:t>Understand the Impending Crisis</a:t>
            </a:r>
          </a:p>
        </p:txBody>
      </p:sp>
    </p:spTree>
    <p:extLst>
      <p:ext uri="{BB962C8B-B14F-4D97-AF65-F5344CB8AC3E}">
        <p14:creationId xmlns:p14="http://schemas.microsoft.com/office/powerpoint/2010/main" val="17763953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8865"/>
    </mc:Choice>
    <mc:Fallback xmlns="">
      <p:transition spd="slow" advTm="886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electronics&#10;&#10;Description automatically generated">
            <a:extLst>
              <a:ext uri="{FF2B5EF4-FFF2-40B4-BE49-F238E27FC236}">
                <a16:creationId xmlns:a16="http://schemas.microsoft.com/office/drawing/2014/main" id="{A8BD15E7-98CE-4DCC-8618-E1D336320F1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452" r="4312"/>
          <a:stretch/>
        </p:blipFill>
        <p:spPr>
          <a:xfrm>
            <a:off x="5797543" y="10"/>
            <a:ext cx="6394152" cy="6857990"/>
          </a:xfrm>
          <a:prstGeom prst="rect">
            <a:avLst/>
          </a:prstGeom>
        </p:spPr>
      </p:pic>
      <p:sp>
        <p:nvSpPr>
          <p:cNvPr id="2" name="Title 1">
            <a:extLst>
              <a:ext uri="{FF2B5EF4-FFF2-40B4-BE49-F238E27FC236}">
                <a16:creationId xmlns:a16="http://schemas.microsoft.com/office/drawing/2014/main" id="{A15B9C92-65BC-4DAD-9D72-B850CA1C73C3}"/>
              </a:ext>
            </a:extLst>
          </p:cNvPr>
          <p:cNvSpPr>
            <a:spLocks noGrp="1"/>
          </p:cNvSpPr>
          <p:nvPr>
            <p:ph type="title"/>
          </p:nvPr>
        </p:nvSpPr>
        <p:spPr>
          <a:xfrm>
            <a:off x="173143" y="150923"/>
            <a:ext cx="4803636" cy="1311664"/>
          </a:xfrm>
        </p:spPr>
        <p:txBody>
          <a:bodyPr>
            <a:normAutofit/>
          </a:bodyPr>
          <a:lstStyle/>
          <a:p>
            <a:r>
              <a:rPr lang="en-US" sz="3700" dirty="0">
                <a:solidFill>
                  <a:srgbClr val="000000"/>
                </a:solidFill>
              </a:rPr>
              <a:t>Expectations During Recovery</a:t>
            </a:r>
          </a:p>
        </p:txBody>
      </p:sp>
      <p:sp>
        <p:nvSpPr>
          <p:cNvPr id="3" name="Content Placeholder 2">
            <a:extLst>
              <a:ext uri="{FF2B5EF4-FFF2-40B4-BE49-F238E27FC236}">
                <a16:creationId xmlns:a16="http://schemas.microsoft.com/office/drawing/2014/main" id="{245CDACF-9CD8-4322-BA31-A3A47D8C6F04}"/>
              </a:ext>
            </a:extLst>
          </p:cNvPr>
          <p:cNvSpPr>
            <a:spLocks noGrp="1"/>
          </p:cNvSpPr>
          <p:nvPr>
            <p:ph idx="1"/>
          </p:nvPr>
        </p:nvSpPr>
        <p:spPr>
          <a:xfrm>
            <a:off x="279703" y="1391055"/>
            <a:ext cx="5410978" cy="5398850"/>
          </a:xfrm>
        </p:spPr>
        <p:txBody>
          <a:bodyPr anchor="ctr">
            <a:normAutofit/>
          </a:bodyPr>
          <a:lstStyle/>
          <a:p>
            <a:pPr marL="342900" indent="-342900">
              <a:spcBef>
                <a:spcPct val="20000"/>
              </a:spcBef>
              <a:defRPr/>
            </a:pPr>
            <a:r>
              <a:rPr kumimoji="0" lang="en-US" b="0" i="0" u="none" strike="noStrike" kern="1200" cap="none" spc="0" normalizeH="0" baseline="0" noProof="0" dirty="0">
                <a:ln>
                  <a:noFill/>
                </a:ln>
                <a:solidFill>
                  <a:srgbClr val="000000"/>
                </a:solidFill>
                <a:effectLst/>
                <a:uLnTx/>
                <a:uFillTx/>
                <a:latin typeface="Calibri"/>
                <a:ea typeface="+mn-ea"/>
                <a:cs typeface="+mn-cs"/>
              </a:rPr>
              <a:t>Changing priorities</a:t>
            </a:r>
          </a:p>
          <a:p>
            <a:pPr marL="342900" indent="-342900">
              <a:spcBef>
                <a:spcPct val="20000"/>
              </a:spcBef>
              <a:defRPr/>
            </a:pPr>
            <a:endParaRPr lang="en-US" dirty="0">
              <a:solidFill>
                <a:srgbClr val="000000"/>
              </a:solidFill>
              <a:latin typeface="Calibri"/>
            </a:endParaRPr>
          </a:p>
          <a:p>
            <a:pPr marL="342900" indent="-342900">
              <a:spcBef>
                <a:spcPct val="20000"/>
              </a:spcBef>
              <a:defRPr/>
            </a:pPr>
            <a:r>
              <a:rPr lang="en-US" dirty="0">
                <a:solidFill>
                  <a:srgbClr val="000000"/>
                </a:solidFill>
                <a:latin typeface="Calibri"/>
              </a:rPr>
              <a:t>Transitioning to a “new normal”</a:t>
            </a:r>
          </a:p>
          <a:p>
            <a:pPr marL="342900" indent="-342900">
              <a:spcBef>
                <a:spcPct val="20000"/>
              </a:spcBef>
              <a:defRPr/>
            </a:pPr>
            <a:endParaRPr lang="en-US" dirty="0">
              <a:solidFill>
                <a:srgbClr val="000000"/>
              </a:solidFill>
              <a:latin typeface="Calibri"/>
            </a:endParaRPr>
          </a:p>
          <a:p>
            <a:pPr marL="342900" indent="-342900">
              <a:spcBef>
                <a:spcPct val="20000"/>
              </a:spcBef>
              <a:defRPr/>
            </a:pPr>
            <a:r>
              <a:rPr lang="en-US" dirty="0">
                <a:solidFill>
                  <a:srgbClr val="000000"/>
                </a:solidFill>
                <a:latin typeface="Calibri"/>
              </a:rPr>
              <a:t>Help reestablish work/life balance</a:t>
            </a:r>
          </a:p>
          <a:p>
            <a:pPr marL="342900" indent="-342900">
              <a:spcBef>
                <a:spcPct val="20000"/>
              </a:spcBef>
              <a:defRPr/>
            </a:pPr>
            <a:endParaRPr kumimoji="0" lang="en-US" b="0" i="0" u="none" strike="noStrike" kern="1200" cap="none" spc="0" normalizeH="0" baseline="0" noProof="0" dirty="0">
              <a:ln>
                <a:noFill/>
              </a:ln>
              <a:solidFill>
                <a:srgbClr val="000000"/>
              </a:solidFill>
              <a:effectLst/>
              <a:uLnTx/>
              <a:uFillTx/>
              <a:latin typeface="Calibri"/>
              <a:ea typeface="+mn-ea"/>
              <a:cs typeface="+mn-cs"/>
            </a:endParaRPr>
          </a:p>
          <a:p>
            <a:pPr marL="342900" indent="-342900">
              <a:spcBef>
                <a:spcPct val="20000"/>
              </a:spcBef>
              <a:defRPr/>
            </a:pPr>
            <a:r>
              <a:rPr lang="en-US" dirty="0">
                <a:solidFill>
                  <a:srgbClr val="000000"/>
                </a:solidFill>
                <a:latin typeface="Calibri"/>
              </a:rPr>
              <a:t>Redefining “self-care”</a:t>
            </a:r>
          </a:p>
          <a:p>
            <a:pPr marL="342900" indent="-342900">
              <a:spcBef>
                <a:spcPct val="20000"/>
              </a:spcBef>
              <a:defRPr/>
            </a:pPr>
            <a:endParaRPr kumimoji="0" lang="en-US" b="0" i="0" u="none" strike="noStrike" kern="1200" cap="none" spc="0" normalizeH="0" baseline="0" noProof="0" dirty="0">
              <a:ln>
                <a:noFill/>
              </a:ln>
              <a:solidFill>
                <a:srgbClr val="000000"/>
              </a:solidFill>
              <a:effectLst/>
              <a:uLnTx/>
              <a:uFillTx/>
              <a:latin typeface="Calibri"/>
              <a:ea typeface="+mn-ea"/>
              <a:cs typeface="+mn-cs"/>
            </a:endParaRPr>
          </a:p>
          <a:p>
            <a:pPr marL="342900" indent="-342900">
              <a:spcBef>
                <a:spcPct val="20000"/>
              </a:spcBef>
              <a:defRPr/>
            </a:pPr>
            <a:r>
              <a:rPr kumimoji="0" lang="en-US" b="0" i="0" u="none" strike="noStrike" kern="1200" cap="none" spc="0" normalizeH="0" baseline="0" noProof="0" dirty="0">
                <a:ln>
                  <a:noFill/>
                </a:ln>
                <a:solidFill>
                  <a:srgbClr val="000000"/>
                </a:solidFill>
                <a:effectLst/>
                <a:uLnTx/>
                <a:uFillTx/>
                <a:latin typeface="Calibri"/>
                <a:ea typeface="+mn-ea"/>
                <a:cs typeface="+mn-cs"/>
              </a:rPr>
              <a:t>Focus on the </a:t>
            </a:r>
            <a:r>
              <a:rPr kumimoji="0" lang="en-US" b="0" i="0" u="sng" strike="noStrike" kern="1200" cap="none" spc="0" normalizeH="0" baseline="0" noProof="0" dirty="0">
                <a:ln>
                  <a:noFill/>
                </a:ln>
                <a:solidFill>
                  <a:srgbClr val="000000"/>
                </a:solidFill>
                <a:effectLst/>
                <a:uLnTx/>
                <a:uFillTx/>
                <a:latin typeface="Calibri"/>
                <a:ea typeface="+mn-ea"/>
                <a:cs typeface="+mn-cs"/>
              </a:rPr>
              <a:t>Shared</a:t>
            </a:r>
            <a:r>
              <a:rPr kumimoji="0" lang="en-US" b="0" i="0" u="none" strike="noStrike" kern="1200" cap="none" spc="0" normalizeH="0" baseline="0" noProof="0" dirty="0">
                <a:ln>
                  <a:noFill/>
                </a:ln>
                <a:solidFill>
                  <a:srgbClr val="000000"/>
                </a:solidFill>
                <a:effectLst/>
                <a:uLnTx/>
                <a:uFillTx/>
                <a:latin typeface="Calibri"/>
                <a:ea typeface="+mn-ea"/>
                <a:cs typeface="+mn-cs"/>
              </a:rPr>
              <a:t> in Shared Expectations!</a:t>
            </a:r>
          </a:p>
        </p:txBody>
      </p:sp>
    </p:spTree>
    <p:extLst>
      <p:ext uri="{BB962C8B-B14F-4D97-AF65-F5344CB8AC3E}">
        <p14:creationId xmlns:p14="http://schemas.microsoft.com/office/powerpoint/2010/main" val="3124748101"/>
      </p:ext>
    </p:extLst>
  </p:cSld>
  <p:clrMapOvr>
    <a:masterClrMapping/>
  </p:clrMapOvr>
  <mc:AlternateContent xmlns:mc="http://schemas.openxmlformats.org/markup-compatibility/2006" xmlns:p14="http://schemas.microsoft.com/office/powerpoint/2010/main">
    <mc:Choice Requires="p14">
      <p:transition spd="slow" p14:dur="2000" advTm="140438"/>
    </mc:Choice>
    <mc:Fallback xmlns="">
      <p:transition spd="slow" advTm="14043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4A8D9FE7-6DA4-4ECA-97C0-19B7FA3722A0}"/>
              </a:ext>
            </a:extLst>
          </p:cNvPr>
          <p:cNvSpPr/>
          <p:nvPr/>
        </p:nvSpPr>
        <p:spPr>
          <a:xfrm>
            <a:off x="9702495" y="4959910"/>
            <a:ext cx="1828800" cy="100584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Positive Outcomes</a:t>
            </a:r>
          </a:p>
        </p:txBody>
      </p:sp>
      <p:sp>
        <p:nvSpPr>
          <p:cNvPr id="14" name="Hexagon 13">
            <a:extLst>
              <a:ext uri="{FF2B5EF4-FFF2-40B4-BE49-F238E27FC236}">
                <a16:creationId xmlns:a16="http://schemas.microsoft.com/office/drawing/2014/main" id="{CBF9D0C1-E3FF-46E8-9C01-7DDEE06E7908}"/>
              </a:ext>
            </a:extLst>
          </p:cNvPr>
          <p:cNvSpPr/>
          <p:nvPr/>
        </p:nvSpPr>
        <p:spPr>
          <a:xfrm>
            <a:off x="9702495" y="2080082"/>
            <a:ext cx="1828800" cy="1645920"/>
          </a:xfrm>
          <a:prstGeom prst="hexag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Negative Outcomes</a:t>
            </a:r>
          </a:p>
        </p:txBody>
      </p:sp>
      <p:sp>
        <p:nvSpPr>
          <p:cNvPr id="6" name="Rectangle 5">
            <a:extLst>
              <a:ext uri="{FF2B5EF4-FFF2-40B4-BE49-F238E27FC236}">
                <a16:creationId xmlns:a16="http://schemas.microsoft.com/office/drawing/2014/main" id="{2A600757-223D-4741-A636-EDA74B3EA403}"/>
              </a:ext>
            </a:extLst>
          </p:cNvPr>
          <p:cNvSpPr/>
          <p:nvPr/>
        </p:nvSpPr>
        <p:spPr>
          <a:xfrm>
            <a:off x="1057897" y="5044554"/>
            <a:ext cx="1828800" cy="914400"/>
          </a:xfrm>
          <a:prstGeom prst="rect">
            <a:avLst/>
          </a:prstGeom>
          <a:solidFill>
            <a:schemeClr val="accent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Job Resources</a:t>
            </a:r>
          </a:p>
        </p:txBody>
      </p:sp>
      <p:sp>
        <p:nvSpPr>
          <p:cNvPr id="4" name="Rectangle 3">
            <a:extLst>
              <a:ext uri="{FF2B5EF4-FFF2-40B4-BE49-F238E27FC236}">
                <a16:creationId xmlns:a16="http://schemas.microsoft.com/office/drawing/2014/main" id="{08C456BB-5697-4D14-91C8-20586BD2B704}"/>
              </a:ext>
            </a:extLst>
          </p:cNvPr>
          <p:cNvSpPr/>
          <p:nvPr/>
        </p:nvSpPr>
        <p:spPr>
          <a:xfrm>
            <a:off x="1068380" y="2428382"/>
            <a:ext cx="1828800" cy="914400"/>
          </a:xfrm>
          <a:prstGeom prst="rect">
            <a:avLst/>
          </a:prstGeom>
          <a:solidFill>
            <a:srgbClr val="FF000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Job Demands</a:t>
            </a:r>
          </a:p>
        </p:txBody>
      </p:sp>
      <p:sp>
        <p:nvSpPr>
          <p:cNvPr id="20" name="Title 1">
            <a:extLst>
              <a:ext uri="{FF2B5EF4-FFF2-40B4-BE49-F238E27FC236}">
                <a16:creationId xmlns:a16="http://schemas.microsoft.com/office/drawing/2014/main" id="{32849BC4-BD27-44C2-AB32-9E73FA7F0C88}"/>
              </a:ext>
            </a:extLst>
          </p:cNvPr>
          <p:cNvSpPr txBox="1">
            <a:spLocks/>
          </p:cNvSpPr>
          <p:nvPr/>
        </p:nvSpPr>
        <p:spPr>
          <a:xfrm>
            <a:off x="795337" y="68856"/>
            <a:ext cx="10601325" cy="11603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Job Demand-Resource Model</a:t>
            </a:r>
          </a:p>
        </p:txBody>
      </p:sp>
    </p:spTree>
    <p:extLst>
      <p:ext uri="{BB962C8B-B14F-4D97-AF65-F5344CB8AC3E}">
        <p14:creationId xmlns:p14="http://schemas.microsoft.com/office/powerpoint/2010/main" val="22455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30" name="Freeform: Shape 29">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A42E79F-75CE-40BD-8059-9C24CE6C8C61}"/>
              </a:ext>
            </a:extLst>
          </p:cNvPr>
          <p:cNvSpPr>
            <a:spLocks noGrp="1"/>
          </p:cNvSpPr>
          <p:nvPr>
            <p:ph type="title"/>
          </p:nvPr>
        </p:nvSpPr>
        <p:spPr>
          <a:xfrm>
            <a:off x="447472" y="662400"/>
            <a:ext cx="3701579" cy="1492132"/>
          </a:xfrm>
        </p:spPr>
        <p:txBody>
          <a:bodyPr anchor="t">
            <a:normAutofit/>
          </a:bodyPr>
          <a:lstStyle/>
          <a:p>
            <a:r>
              <a:rPr lang="en-US" dirty="0">
                <a:solidFill>
                  <a:schemeClr val="bg1"/>
                </a:solidFill>
              </a:rPr>
              <a:t>Job Resources</a:t>
            </a:r>
          </a:p>
        </p:txBody>
      </p:sp>
      <p:sp>
        <p:nvSpPr>
          <p:cNvPr id="3" name="Content Placeholder 2">
            <a:extLst>
              <a:ext uri="{FF2B5EF4-FFF2-40B4-BE49-F238E27FC236}">
                <a16:creationId xmlns:a16="http://schemas.microsoft.com/office/drawing/2014/main" id="{0DFC41B1-1AB2-4A23-BAD3-E2CE51EB715F}"/>
              </a:ext>
            </a:extLst>
          </p:cNvPr>
          <p:cNvSpPr>
            <a:spLocks noGrp="1"/>
          </p:cNvSpPr>
          <p:nvPr>
            <p:ph idx="1"/>
          </p:nvPr>
        </p:nvSpPr>
        <p:spPr>
          <a:xfrm>
            <a:off x="447472" y="1789889"/>
            <a:ext cx="3701579" cy="4572000"/>
          </a:xfrm>
        </p:spPr>
        <p:txBody>
          <a:bodyPr>
            <a:normAutofit/>
          </a:bodyPr>
          <a:lstStyle/>
          <a:p>
            <a:pPr marL="0" indent="0">
              <a:buNone/>
            </a:pPr>
            <a:r>
              <a:rPr lang="en-US" sz="2400" dirty="0">
                <a:solidFill>
                  <a:schemeClr val="bg1">
                    <a:alpha val="60000"/>
                  </a:schemeClr>
                </a:solidFill>
                <a:latin typeface="Calibri" panose="020F0502020204030204" pitchFamily="34" charset="0"/>
                <a:ea typeface="Times New Roman" panose="02020603050405020304" pitchFamily="18" charset="0"/>
                <a:cs typeface="Times New Roman" panose="02020603050405020304" pitchFamily="18" charset="0"/>
              </a:rPr>
              <a:t>Physical, social, emotional, or organizational aspects of the job that may do any of the following</a:t>
            </a:r>
          </a:p>
          <a:p>
            <a:pPr lvl="1"/>
            <a:r>
              <a:rPr lang="en-US" dirty="0">
                <a:solidFill>
                  <a:schemeClr val="bg1">
                    <a:alpha val="60000"/>
                  </a:schemeClr>
                </a:solidFill>
                <a:latin typeface="Calibri" panose="020F0502020204030204" pitchFamily="34" charset="0"/>
                <a:ea typeface="Times New Roman" panose="02020603050405020304" pitchFamily="18" charset="0"/>
                <a:cs typeface="Times New Roman" panose="02020603050405020304" pitchFamily="18" charset="0"/>
              </a:rPr>
              <a:t>Reduce job demands and the associated physiological and psychological costs</a:t>
            </a:r>
          </a:p>
          <a:p>
            <a:pPr lvl="1"/>
            <a:r>
              <a:rPr lang="en-US" dirty="0">
                <a:solidFill>
                  <a:schemeClr val="bg1">
                    <a:alpha val="60000"/>
                  </a:schemeClr>
                </a:solidFill>
                <a:latin typeface="Calibri" panose="020F0502020204030204" pitchFamily="34" charset="0"/>
                <a:ea typeface="Times New Roman" panose="02020603050405020304" pitchFamily="18" charset="0"/>
                <a:cs typeface="Times New Roman" panose="02020603050405020304" pitchFamily="18" charset="0"/>
              </a:rPr>
              <a:t>Be functional in achieving work goals</a:t>
            </a:r>
          </a:p>
          <a:p>
            <a:pPr lvl="1"/>
            <a:r>
              <a:rPr lang="en-US" dirty="0">
                <a:solidFill>
                  <a:schemeClr val="bg1">
                    <a:alpha val="60000"/>
                  </a:schemeClr>
                </a:solidFill>
                <a:latin typeface="Calibri" panose="020F0502020204030204" pitchFamily="34" charset="0"/>
                <a:ea typeface="Times New Roman" panose="02020603050405020304" pitchFamily="18" charset="0"/>
                <a:cs typeface="Times New Roman" panose="02020603050405020304" pitchFamily="18" charset="0"/>
              </a:rPr>
              <a:t>Stimulate personal growth and development</a:t>
            </a:r>
          </a:p>
        </p:txBody>
      </p:sp>
      <p:pic>
        <p:nvPicPr>
          <p:cNvPr id="5" name="Picture 4" descr="A picture containing text, sign&#10;&#10;Description automatically generated">
            <a:extLst>
              <a:ext uri="{FF2B5EF4-FFF2-40B4-BE49-F238E27FC236}">
                <a16:creationId xmlns:a16="http://schemas.microsoft.com/office/drawing/2014/main" id="{9E83842C-75DE-4741-844C-3EE53E3E80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2614" y="643469"/>
            <a:ext cx="5571062" cy="5571062"/>
          </a:xfrm>
          <a:prstGeom prst="rect">
            <a:avLst/>
          </a:prstGeom>
        </p:spPr>
      </p:pic>
    </p:spTree>
    <p:extLst>
      <p:ext uri="{BB962C8B-B14F-4D97-AF65-F5344CB8AC3E}">
        <p14:creationId xmlns:p14="http://schemas.microsoft.com/office/powerpoint/2010/main" val="3069769315"/>
      </p:ext>
    </p:extLst>
  </p:cSld>
  <p:clrMapOvr>
    <a:masterClrMapping/>
  </p:clrMapOvr>
  <mc:AlternateContent xmlns:mc="http://schemas.openxmlformats.org/markup-compatibility/2006" xmlns:p14="http://schemas.microsoft.com/office/powerpoint/2010/main">
    <mc:Choice Requires="p14">
      <p:transition spd="slow" p14:dur="2000" advTm="70133"/>
    </mc:Choice>
    <mc:Fallback xmlns="">
      <p:transition spd="slow" advTm="7013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xplosion: 14 Points 6">
            <a:extLst>
              <a:ext uri="{FF2B5EF4-FFF2-40B4-BE49-F238E27FC236}">
                <a16:creationId xmlns:a16="http://schemas.microsoft.com/office/drawing/2014/main" id="{2A330503-4A7B-407A-AF67-09332D3D99D9}"/>
              </a:ext>
            </a:extLst>
          </p:cNvPr>
          <p:cNvSpPr/>
          <p:nvPr/>
        </p:nvSpPr>
        <p:spPr>
          <a:xfrm>
            <a:off x="5073254" y="2114584"/>
            <a:ext cx="2420225" cy="1645920"/>
          </a:xfrm>
          <a:prstGeom prst="irregularSeal2">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Helping Fatigue</a:t>
            </a:r>
          </a:p>
        </p:txBody>
      </p:sp>
      <p:sp>
        <p:nvSpPr>
          <p:cNvPr id="14" name="Hexagon 13">
            <a:extLst>
              <a:ext uri="{FF2B5EF4-FFF2-40B4-BE49-F238E27FC236}">
                <a16:creationId xmlns:a16="http://schemas.microsoft.com/office/drawing/2014/main" id="{CBF9D0C1-E3FF-46E8-9C01-7DDEE06E7908}"/>
              </a:ext>
            </a:extLst>
          </p:cNvPr>
          <p:cNvSpPr/>
          <p:nvPr/>
        </p:nvSpPr>
        <p:spPr>
          <a:xfrm>
            <a:off x="9702495" y="2080082"/>
            <a:ext cx="1828800" cy="1645920"/>
          </a:xfrm>
          <a:prstGeom prst="hexag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Negative Outcomes</a:t>
            </a:r>
          </a:p>
        </p:txBody>
      </p:sp>
      <p:sp>
        <p:nvSpPr>
          <p:cNvPr id="17" name="Arrow: Left-Right 16">
            <a:extLst>
              <a:ext uri="{FF2B5EF4-FFF2-40B4-BE49-F238E27FC236}">
                <a16:creationId xmlns:a16="http://schemas.microsoft.com/office/drawing/2014/main" id="{81562BE1-8E83-4CAE-BE58-2DBB9594A139}"/>
              </a:ext>
            </a:extLst>
          </p:cNvPr>
          <p:cNvSpPr/>
          <p:nvPr/>
        </p:nvSpPr>
        <p:spPr>
          <a:xfrm>
            <a:off x="7308921" y="2621415"/>
            <a:ext cx="2281805" cy="548640"/>
          </a:xfrm>
          <a:prstGeom prst="lef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Declining Health</a:t>
            </a:r>
          </a:p>
        </p:txBody>
      </p:sp>
      <p:sp>
        <p:nvSpPr>
          <p:cNvPr id="19" name="Arrow: Right 18">
            <a:extLst>
              <a:ext uri="{FF2B5EF4-FFF2-40B4-BE49-F238E27FC236}">
                <a16:creationId xmlns:a16="http://schemas.microsoft.com/office/drawing/2014/main" id="{FCFC2DA3-4B98-4196-860C-7C19FD3D9A3A}"/>
              </a:ext>
            </a:extLst>
          </p:cNvPr>
          <p:cNvSpPr/>
          <p:nvPr/>
        </p:nvSpPr>
        <p:spPr>
          <a:xfrm>
            <a:off x="2864238" y="2624148"/>
            <a:ext cx="2420226" cy="54864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Arrow: Right 20">
            <a:extLst>
              <a:ext uri="{FF2B5EF4-FFF2-40B4-BE49-F238E27FC236}">
                <a16:creationId xmlns:a16="http://schemas.microsoft.com/office/drawing/2014/main" id="{B66FEDF9-5A4E-4564-9A64-0C3AB8F058EB}"/>
              </a:ext>
            </a:extLst>
          </p:cNvPr>
          <p:cNvSpPr/>
          <p:nvPr/>
        </p:nvSpPr>
        <p:spPr>
          <a:xfrm rot="17882189">
            <a:off x="2112466" y="3903494"/>
            <a:ext cx="2468880" cy="54864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2A600757-223D-4741-A636-EDA74B3EA403}"/>
              </a:ext>
            </a:extLst>
          </p:cNvPr>
          <p:cNvSpPr/>
          <p:nvPr/>
        </p:nvSpPr>
        <p:spPr>
          <a:xfrm>
            <a:off x="1057897" y="5044554"/>
            <a:ext cx="1828800" cy="914400"/>
          </a:xfrm>
          <a:prstGeom prst="rect">
            <a:avLst/>
          </a:prstGeom>
          <a:solidFill>
            <a:schemeClr val="accent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Job Resources</a:t>
            </a:r>
          </a:p>
        </p:txBody>
      </p:sp>
      <p:sp>
        <p:nvSpPr>
          <p:cNvPr id="4" name="Rectangle 3">
            <a:extLst>
              <a:ext uri="{FF2B5EF4-FFF2-40B4-BE49-F238E27FC236}">
                <a16:creationId xmlns:a16="http://schemas.microsoft.com/office/drawing/2014/main" id="{08C456BB-5697-4D14-91C8-20586BD2B704}"/>
              </a:ext>
            </a:extLst>
          </p:cNvPr>
          <p:cNvSpPr/>
          <p:nvPr/>
        </p:nvSpPr>
        <p:spPr>
          <a:xfrm>
            <a:off x="1068380" y="2428382"/>
            <a:ext cx="1828800" cy="914400"/>
          </a:xfrm>
          <a:prstGeom prst="rect">
            <a:avLst/>
          </a:prstGeom>
          <a:solidFill>
            <a:srgbClr val="FF000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Job Demands</a:t>
            </a:r>
          </a:p>
        </p:txBody>
      </p:sp>
      <p:sp>
        <p:nvSpPr>
          <p:cNvPr id="20" name="Title 1">
            <a:extLst>
              <a:ext uri="{FF2B5EF4-FFF2-40B4-BE49-F238E27FC236}">
                <a16:creationId xmlns:a16="http://schemas.microsoft.com/office/drawing/2014/main" id="{32849BC4-BD27-44C2-AB32-9E73FA7F0C88}"/>
              </a:ext>
            </a:extLst>
          </p:cNvPr>
          <p:cNvSpPr txBox="1">
            <a:spLocks/>
          </p:cNvSpPr>
          <p:nvPr/>
        </p:nvSpPr>
        <p:spPr>
          <a:xfrm>
            <a:off x="795337" y="68856"/>
            <a:ext cx="10601325" cy="11603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Job Demand-Resource Model</a:t>
            </a:r>
          </a:p>
        </p:txBody>
      </p:sp>
    </p:spTree>
    <p:extLst>
      <p:ext uri="{BB962C8B-B14F-4D97-AF65-F5344CB8AC3E}">
        <p14:creationId xmlns:p14="http://schemas.microsoft.com/office/powerpoint/2010/main" val="376062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fltVal val="0"/>
                                          </p:val>
                                        </p:tav>
                                        <p:tav tm="100000">
                                          <p:val>
                                            <p:strVal val="#ppt_w"/>
                                          </p:val>
                                        </p:tav>
                                      </p:tavLst>
                                    </p:anim>
                                    <p:anim calcmode="lin" valueType="num">
                                      <p:cBhvr>
                                        <p:cTn id="14" dur="1000" fill="hold"/>
                                        <p:tgtEl>
                                          <p:spTgt spid="21"/>
                                        </p:tgtEl>
                                        <p:attrNameLst>
                                          <p:attrName>ppt_h</p:attrName>
                                        </p:attrNameLst>
                                      </p:cBhvr>
                                      <p:tavLst>
                                        <p:tav tm="0">
                                          <p:val>
                                            <p:fltVal val="0"/>
                                          </p:val>
                                        </p:tav>
                                        <p:tav tm="100000">
                                          <p:val>
                                            <p:strVal val="#ppt_h"/>
                                          </p:val>
                                        </p:tav>
                                      </p:tavLst>
                                    </p:anim>
                                    <p:anim calcmode="lin" valueType="num">
                                      <p:cBhvr>
                                        <p:cTn id="15" dur="1000" fill="hold"/>
                                        <p:tgtEl>
                                          <p:spTgt spid="21"/>
                                        </p:tgtEl>
                                        <p:attrNameLst>
                                          <p:attrName>style.rotation</p:attrName>
                                        </p:attrNameLst>
                                      </p:cBhvr>
                                      <p:tavLst>
                                        <p:tav tm="0">
                                          <p:val>
                                            <p:fltVal val="90"/>
                                          </p:val>
                                        </p:tav>
                                        <p:tav tm="100000">
                                          <p:val>
                                            <p:fltVal val="0"/>
                                          </p:val>
                                        </p:tav>
                                      </p:tavLst>
                                    </p:anim>
                                    <p:animEffect transition="in" filter="fade">
                                      <p:cBhvr>
                                        <p:cTn id="16" dur="10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 calcmode="lin" valueType="num">
                                      <p:cBhvr>
                                        <p:cTn id="29" dur="1000" fill="hold"/>
                                        <p:tgtEl>
                                          <p:spTgt spid="17"/>
                                        </p:tgtEl>
                                        <p:attrNameLst>
                                          <p:attrName>style.rotation</p:attrName>
                                        </p:attrNameLst>
                                      </p:cBhvr>
                                      <p:tavLst>
                                        <p:tav tm="0">
                                          <p:val>
                                            <p:fltVal val="90"/>
                                          </p:val>
                                        </p:tav>
                                        <p:tav tm="100000">
                                          <p:val>
                                            <p:fltVal val="0"/>
                                          </p:val>
                                        </p:tav>
                                      </p:tavLst>
                                    </p:anim>
                                    <p:animEffect transition="in" filter="fade">
                                      <p:cBhvr>
                                        <p:cTn id="3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19"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A1291-8C13-4CC5-846A-E7783CC48074}"/>
              </a:ext>
            </a:extLst>
          </p:cNvPr>
          <p:cNvSpPr>
            <a:spLocks noGrp="1"/>
          </p:cNvSpPr>
          <p:nvPr>
            <p:ph type="title"/>
          </p:nvPr>
        </p:nvSpPr>
        <p:spPr>
          <a:xfrm>
            <a:off x="484836" y="262953"/>
            <a:ext cx="5049433" cy="1222822"/>
          </a:xfrm>
        </p:spPr>
        <p:txBody>
          <a:bodyPr anchor="ctr">
            <a:normAutofit/>
          </a:bodyPr>
          <a:lstStyle/>
          <a:p>
            <a:r>
              <a:rPr lang="en-US" sz="4000" dirty="0"/>
              <a:t>Cup Analogy</a:t>
            </a:r>
          </a:p>
        </p:txBody>
      </p:sp>
      <p:pic>
        <p:nvPicPr>
          <p:cNvPr id="6" name="Picture 5" descr="A picture containing refrigerator, indoor, cup, blender&#10;&#10;Description automatically generated">
            <a:extLst>
              <a:ext uri="{FF2B5EF4-FFF2-40B4-BE49-F238E27FC236}">
                <a16:creationId xmlns:a16="http://schemas.microsoft.com/office/drawing/2014/main" id="{BE4E47C9-66BB-4471-91A8-E960B78F08D6}"/>
              </a:ext>
            </a:extLst>
          </p:cNvPr>
          <p:cNvPicPr>
            <a:picLocks noChangeAspect="1"/>
          </p:cNvPicPr>
          <p:nvPr/>
        </p:nvPicPr>
        <p:blipFill rotWithShape="1">
          <a:blip r:embed="rId3">
            <a:extLst>
              <a:ext uri="{28A0092B-C50C-407E-A947-70E740481C1C}">
                <a14:useLocalDpi xmlns:a14="http://schemas.microsoft.com/office/drawing/2010/main" val="0"/>
              </a:ext>
            </a:extLst>
          </a:blip>
          <a:srcRect l="-1" t="14199" r="63625" b="7261"/>
          <a:stretch/>
        </p:blipFill>
        <p:spPr>
          <a:xfrm>
            <a:off x="8725711" y="0"/>
            <a:ext cx="3296391" cy="6507804"/>
          </a:xfrm>
          <a:prstGeom prst="rect">
            <a:avLst/>
          </a:prstGeom>
        </p:spPr>
      </p:pic>
      <p:pic>
        <p:nvPicPr>
          <p:cNvPr id="4" name="Picture 3">
            <a:extLst>
              <a:ext uri="{FF2B5EF4-FFF2-40B4-BE49-F238E27FC236}">
                <a16:creationId xmlns:a16="http://schemas.microsoft.com/office/drawing/2014/main" id="{DAED28AC-2286-408D-8188-A766632C91FD}"/>
              </a:ext>
            </a:extLst>
          </p:cNvPr>
          <p:cNvPicPr>
            <a:picLocks noChangeAspect="1"/>
          </p:cNvPicPr>
          <p:nvPr/>
        </p:nvPicPr>
        <p:blipFill>
          <a:blip r:embed="rId4"/>
          <a:stretch>
            <a:fillRect/>
          </a:stretch>
        </p:blipFill>
        <p:spPr>
          <a:xfrm>
            <a:off x="5252167" y="244943"/>
            <a:ext cx="4733966" cy="1974714"/>
          </a:xfrm>
          <a:prstGeom prst="rect">
            <a:avLst/>
          </a:prstGeom>
        </p:spPr>
      </p:pic>
      <p:sp>
        <p:nvSpPr>
          <p:cNvPr id="3" name="Content Placeholder 2">
            <a:extLst>
              <a:ext uri="{FF2B5EF4-FFF2-40B4-BE49-F238E27FC236}">
                <a16:creationId xmlns:a16="http://schemas.microsoft.com/office/drawing/2014/main" id="{046E305B-51B6-4801-AFD1-B967712643D1}"/>
              </a:ext>
            </a:extLst>
          </p:cNvPr>
          <p:cNvSpPr>
            <a:spLocks noGrp="1"/>
          </p:cNvSpPr>
          <p:nvPr>
            <p:ph idx="1"/>
          </p:nvPr>
        </p:nvSpPr>
        <p:spPr>
          <a:xfrm>
            <a:off x="415619" y="2229690"/>
            <a:ext cx="9570513" cy="4414608"/>
          </a:xfrm>
        </p:spPr>
        <p:txBody>
          <a:bodyPr anchor="ctr">
            <a:noAutofit/>
          </a:bodyPr>
          <a:lstStyle/>
          <a:p>
            <a:r>
              <a:rPr lang="en-US" sz="2000" dirty="0"/>
              <a:t>Managing the streams</a:t>
            </a:r>
          </a:p>
          <a:p>
            <a:pPr lvl="1"/>
            <a:r>
              <a:rPr lang="en-US" sz="1800" dirty="0"/>
              <a:t>Job demands (empathetic intensity, moral distress, workload)</a:t>
            </a:r>
          </a:p>
          <a:p>
            <a:pPr lvl="1"/>
            <a:r>
              <a:rPr lang="en-US" sz="1800" dirty="0"/>
              <a:t>Personal life</a:t>
            </a:r>
          </a:p>
          <a:p>
            <a:endParaRPr lang="en-US" sz="1800" dirty="0"/>
          </a:p>
          <a:p>
            <a:r>
              <a:rPr lang="en-US" sz="2000" dirty="0"/>
              <a:t>Stress intensifiers</a:t>
            </a:r>
          </a:p>
          <a:p>
            <a:pPr lvl="1"/>
            <a:r>
              <a:rPr lang="en-US" sz="1800" dirty="0"/>
              <a:t>Duration</a:t>
            </a:r>
          </a:p>
          <a:p>
            <a:pPr lvl="1"/>
            <a:r>
              <a:rPr lang="en-US" sz="1800" dirty="0"/>
              <a:t>Uncertainty</a:t>
            </a:r>
          </a:p>
          <a:p>
            <a:pPr lvl="1"/>
            <a:r>
              <a:rPr lang="en-US" sz="1800" dirty="0"/>
              <a:t>Importance</a:t>
            </a:r>
          </a:p>
          <a:p>
            <a:pPr lvl="1"/>
            <a:endParaRPr lang="en-US" sz="1800" dirty="0"/>
          </a:p>
          <a:p>
            <a:r>
              <a:rPr lang="en-US" sz="2000" dirty="0"/>
              <a:t>Traumatic Event - Events involving intense stress that overwhelms the nervous systems capacity to cope. Results in an existence dominated by the trauma for a period of time.</a:t>
            </a:r>
          </a:p>
          <a:p>
            <a:r>
              <a:rPr lang="en-US" sz="2000" dirty="0"/>
              <a:t>Chronic Trauma - Living in high stress environment and in the shadow of the threat of traumatic events occurring at any time.</a:t>
            </a:r>
          </a:p>
          <a:p>
            <a:pPr lvl="1"/>
            <a:endParaRPr lang="en-US" sz="1400" dirty="0"/>
          </a:p>
        </p:txBody>
      </p:sp>
    </p:spTree>
    <p:custDataLst>
      <p:tags r:id="rId1"/>
    </p:custDataLst>
    <p:extLst>
      <p:ext uri="{BB962C8B-B14F-4D97-AF65-F5344CB8AC3E}">
        <p14:creationId xmlns:p14="http://schemas.microsoft.com/office/powerpoint/2010/main" val="1696535654"/>
      </p:ext>
    </p:extLst>
  </p:cSld>
  <p:clrMapOvr>
    <a:masterClrMapping/>
  </p:clrMapOvr>
  <mc:AlternateContent xmlns:mc="http://schemas.openxmlformats.org/markup-compatibility/2006" xmlns:p14="http://schemas.microsoft.com/office/powerpoint/2010/main">
    <mc:Choice Requires="p14">
      <p:transition spd="slow" p14:dur="2000" advTm="351096"/>
    </mc:Choice>
    <mc:Fallback xmlns="">
      <p:transition spd="slow" advTm="35109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p:cNvSpPr>
            <a:spLocks noGrp="1"/>
          </p:cNvSpPr>
          <p:nvPr>
            <p:ph type="title"/>
          </p:nvPr>
        </p:nvSpPr>
        <p:spPr>
          <a:xfrm>
            <a:off x="233464" y="548640"/>
            <a:ext cx="11702374" cy="871598"/>
          </a:xfrm>
        </p:spPr>
        <p:txBody>
          <a:bodyPr>
            <a:noAutofit/>
          </a:bodyPr>
          <a:lstStyle/>
          <a:p>
            <a:pPr algn="ctr"/>
            <a:r>
              <a:rPr lang="en-US" sz="3600" dirty="0">
                <a:solidFill>
                  <a:schemeClr val="tx1">
                    <a:lumMod val="85000"/>
                    <a:lumOff val="15000"/>
                  </a:schemeClr>
                </a:solidFill>
              </a:rPr>
              <a:t>job Demand &gt; Job Resources</a:t>
            </a:r>
          </a:p>
        </p:txBody>
      </p:sp>
      <p:sp>
        <p:nvSpPr>
          <p:cNvPr id="11" name="Rectangle 10">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ECA9CC4C-09C0-4408-A7DD-03FA5D8D17D8}"/>
              </a:ext>
            </a:extLst>
          </p:cNvPr>
          <p:cNvGraphicFramePr>
            <a:graphicFrameLocks noGrp="1"/>
          </p:cNvGraphicFramePr>
          <p:nvPr>
            <p:ph sz="quarter" idx="1"/>
          </p:nvPr>
        </p:nvGraphicFramePr>
        <p:xfrm>
          <a:off x="321014" y="1511678"/>
          <a:ext cx="11614824" cy="52004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15138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08DFA16-844E-4A1D-BFD3-A133C6D408AB}"/>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kern="1200" dirty="0">
                <a:solidFill>
                  <a:schemeClr val="tx1"/>
                </a:solidFill>
                <a:latin typeface="+mj-lt"/>
                <a:ea typeface="+mj-ea"/>
                <a:cs typeface="+mj-cs"/>
              </a:rPr>
              <a:t>Supporting Staff </a:t>
            </a:r>
            <a:br>
              <a:rPr lang="en-US" sz="7200" kern="1200" dirty="0">
                <a:solidFill>
                  <a:schemeClr val="tx1"/>
                </a:solidFill>
                <a:latin typeface="+mj-lt"/>
                <a:ea typeface="+mj-ea"/>
                <a:cs typeface="+mj-cs"/>
              </a:rPr>
            </a:br>
            <a:r>
              <a:rPr lang="en-US" sz="7200" kern="1200" dirty="0">
                <a:solidFill>
                  <a:schemeClr val="tx1"/>
                </a:solidFill>
                <a:latin typeface="+mj-lt"/>
                <a:ea typeface="+mj-ea"/>
                <a:cs typeface="+mj-cs"/>
              </a:rPr>
              <a:t>Self-care</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3676699"/>
      </p:ext>
    </p:extLst>
  </p:cSld>
  <p:clrMapOvr>
    <a:masterClrMapping/>
  </p:clrMapOvr>
  <mc:AlternateContent xmlns:mc="http://schemas.openxmlformats.org/markup-compatibility/2006" xmlns:p14="http://schemas.microsoft.com/office/powerpoint/2010/main">
    <mc:Choice Requires="p14">
      <p:transition spd="slow" p14:dur="2000" advTm="7804"/>
    </mc:Choice>
    <mc:Fallback xmlns="">
      <p:transition spd="slow" advTm="7804"/>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xplosion: 14 Points 6">
            <a:extLst>
              <a:ext uri="{FF2B5EF4-FFF2-40B4-BE49-F238E27FC236}">
                <a16:creationId xmlns:a16="http://schemas.microsoft.com/office/drawing/2014/main" id="{2A330503-4A7B-407A-AF67-09332D3D99D9}"/>
              </a:ext>
            </a:extLst>
          </p:cNvPr>
          <p:cNvSpPr/>
          <p:nvPr/>
        </p:nvSpPr>
        <p:spPr>
          <a:xfrm>
            <a:off x="5296990" y="2124312"/>
            <a:ext cx="2420225" cy="1645920"/>
          </a:xfrm>
          <a:prstGeom prst="irregularSeal2">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Helping Fatigue</a:t>
            </a:r>
          </a:p>
        </p:txBody>
      </p:sp>
      <p:sp>
        <p:nvSpPr>
          <p:cNvPr id="14" name="Hexagon 13">
            <a:extLst>
              <a:ext uri="{FF2B5EF4-FFF2-40B4-BE49-F238E27FC236}">
                <a16:creationId xmlns:a16="http://schemas.microsoft.com/office/drawing/2014/main" id="{CBF9D0C1-E3FF-46E8-9C01-7DDEE06E7908}"/>
              </a:ext>
            </a:extLst>
          </p:cNvPr>
          <p:cNvSpPr/>
          <p:nvPr/>
        </p:nvSpPr>
        <p:spPr>
          <a:xfrm>
            <a:off x="9926231" y="2089810"/>
            <a:ext cx="1828800" cy="1645920"/>
          </a:xfrm>
          <a:prstGeom prst="hexag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Negative Outcomes</a:t>
            </a:r>
          </a:p>
        </p:txBody>
      </p:sp>
      <p:sp>
        <p:nvSpPr>
          <p:cNvPr id="17" name="Arrow: Left-Right 16">
            <a:extLst>
              <a:ext uri="{FF2B5EF4-FFF2-40B4-BE49-F238E27FC236}">
                <a16:creationId xmlns:a16="http://schemas.microsoft.com/office/drawing/2014/main" id="{81562BE1-8E83-4CAE-BE58-2DBB9594A139}"/>
              </a:ext>
            </a:extLst>
          </p:cNvPr>
          <p:cNvSpPr/>
          <p:nvPr/>
        </p:nvSpPr>
        <p:spPr>
          <a:xfrm>
            <a:off x="7532657" y="2631143"/>
            <a:ext cx="2281805" cy="548640"/>
          </a:xfrm>
          <a:prstGeom prst="lef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Declining Health</a:t>
            </a:r>
          </a:p>
        </p:txBody>
      </p:sp>
      <p:sp>
        <p:nvSpPr>
          <p:cNvPr id="19" name="Arrow: Right 18">
            <a:extLst>
              <a:ext uri="{FF2B5EF4-FFF2-40B4-BE49-F238E27FC236}">
                <a16:creationId xmlns:a16="http://schemas.microsoft.com/office/drawing/2014/main" id="{FCFC2DA3-4B98-4196-860C-7C19FD3D9A3A}"/>
              </a:ext>
            </a:extLst>
          </p:cNvPr>
          <p:cNvSpPr/>
          <p:nvPr/>
        </p:nvSpPr>
        <p:spPr>
          <a:xfrm>
            <a:off x="3087974" y="2633876"/>
            <a:ext cx="2420226" cy="54864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Arrow: Right 20">
            <a:extLst>
              <a:ext uri="{FF2B5EF4-FFF2-40B4-BE49-F238E27FC236}">
                <a16:creationId xmlns:a16="http://schemas.microsoft.com/office/drawing/2014/main" id="{B66FEDF9-5A4E-4564-9A64-0C3AB8F058EB}"/>
              </a:ext>
            </a:extLst>
          </p:cNvPr>
          <p:cNvSpPr/>
          <p:nvPr/>
        </p:nvSpPr>
        <p:spPr>
          <a:xfrm rot="17882189">
            <a:off x="2336202" y="3913222"/>
            <a:ext cx="2468880" cy="54864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2A600757-223D-4741-A636-EDA74B3EA403}"/>
              </a:ext>
            </a:extLst>
          </p:cNvPr>
          <p:cNvSpPr/>
          <p:nvPr/>
        </p:nvSpPr>
        <p:spPr>
          <a:xfrm>
            <a:off x="1281633" y="5054282"/>
            <a:ext cx="1828800" cy="914400"/>
          </a:xfrm>
          <a:prstGeom prst="rect">
            <a:avLst/>
          </a:prstGeom>
          <a:solidFill>
            <a:schemeClr val="accent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Job Resources</a:t>
            </a:r>
          </a:p>
        </p:txBody>
      </p:sp>
      <p:sp>
        <p:nvSpPr>
          <p:cNvPr id="4" name="Rectangle 3">
            <a:extLst>
              <a:ext uri="{FF2B5EF4-FFF2-40B4-BE49-F238E27FC236}">
                <a16:creationId xmlns:a16="http://schemas.microsoft.com/office/drawing/2014/main" id="{08C456BB-5697-4D14-91C8-20586BD2B704}"/>
              </a:ext>
            </a:extLst>
          </p:cNvPr>
          <p:cNvSpPr/>
          <p:nvPr/>
        </p:nvSpPr>
        <p:spPr>
          <a:xfrm>
            <a:off x="1292116" y="2438110"/>
            <a:ext cx="1828800" cy="914400"/>
          </a:xfrm>
          <a:prstGeom prst="rect">
            <a:avLst/>
          </a:prstGeom>
          <a:solidFill>
            <a:srgbClr val="FF000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Job Demands</a:t>
            </a:r>
          </a:p>
        </p:txBody>
      </p:sp>
      <p:sp>
        <p:nvSpPr>
          <p:cNvPr id="29" name="Arrow: Right 28">
            <a:extLst>
              <a:ext uri="{FF2B5EF4-FFF2-40B4-BE49-F238E27FC236}">
                <a16:creationId xmlns:a16="http://schemas.microsoft.com/office/drawing/2014/main" id="{4D1643F4-A08B-4E7F-85A1-A4E84FC2F553}"/>
              </a:ext>
            </a:extLst>
          </p:cNvPr>
          <p:cNvSpPr/>
          <p:nvPr/>
        </p:nvSpPr>
        <p:spPr>
          <a:xfrm rot="7934599" flipV="1">
            <a:off x="4429827" y="1571629"/>
            <a:ext cx="2377440" cy="548640"/>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Proactive</a:t>
            </a:r>
          </a:p>
        </p:txBody>
      </p:sp>
      <p:sp>
        <p:nvSpPr>
          <p:cNvPr id="31" name="Arrow: Right 30">
            <a:extLst>
              <a:ext uri="{FF2B5EF4-FFF2-40B4-BE49-F238E27FC236}">
                <a16:creationId xmlns:a16="http://schemas.microsoft.com/office/drawing/2014/main" id="{8634A70A-DBA7-48B3-965C-84CB0D7B7528}"/>
              </a:ext>
            </a:extLst>
          </p:cNvPr>
          <p:cNvSpPr/>
          <p:nvPr/>
        </p:nvSpPr>
        <p:spPr>
          <a:xfrm rot="5400000">
            <a:off x="5571087" y="1523344"/>
            <a:ext cx="1747066" cy="548640"/>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Reactive</a:t>
            </a:r>
          </a:p>
        </p:txBody>
      </p:sp>
      <p:sp>
        <p:nvSpPr>
          <p:cNvPr id="9" name="Rectangle 8">
            <a:extLst>
              <a:ext uri="{FF2B5EF4-FFF2-40B4-BE49-F238E27FC236}">
                <a16:creationId xmlns:a16="http://schemas.microsoft.com/office/drawing/2014/main" id="{20658AB0-5D3B-4696-A543-7F96CC8C7256}"/>
              </a:ext>
            </a:extLst>
          </p:cNvPr>
          <p:cNvSpPr/>
          <p:nvPr/>
        </p:nvSpPr>
        <p:spPr>
          <a:xfrm>
            <a:off x="5618547" y="185132"/>
            <a:ext cx="1828800" cy="914400"/>
          </a:xfrm>
          <a:prstGeom prst="rect">
            <a:avLst/>
          </a:prstGeom>
          <a:solidFill>
            <a:schemeClr val="accent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Self-care</a:t>
            </a:r>
          </a:p>
        </p:txBody>
      </p:sp>
    </p:spTree>
    <p:custDataLst>
      <p:tags r:id="rId1"/>
    </p:custDataLst>
    <p:extLst>
      <p:ext uri="{BB962C8B-B14F-4D97-AF65-F5344CB8AC3E}">
        <p14:creationId xmlns:p14="http://schemas.microsoft.com/office/powerpoint/2010/main" val="383719921"/>
      </p:ext>
    </p:extLst>
  </p:cSld>
  <p:clrMapOvr>
    <a:masterClrMapping/>
  </p:clrMapOvr>
  <mc:AlternateContent xmlns:mc="http://schemas.openxmlformats.org/markup-compatibility/2006" xmlns:p14="http://schemas.microsoft.com/office/powerpoint/2010/main">
    <mc:Choice Requires="p14">
      <p:transition spd="slow" p14:dur="2000" advTm="179242"/>
    </mc:Choice>
    <mc:Fallback xmlns="">
      <p:transition spd="slow" advTm="1792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 calcmode="lin" valueType="num">
                                      <p:cBhvr>
                                        <p:cTn id="9" dur="1000" fill="hold"/>
                                        <p:tgtEl>
                                          <p:spTgt spid="29"/>
                                        </p:tgtEl>
                                        <p:attrNameLst>
                                          <p:attrName>style.rotation</p:attrName>
                                        </p:attrNameLst>
                                      </p:cBhvr>
                                      <p:tavLst>
                                        <p:tav tm="0">
                                          <p:val>
                                            <p:fltVal val="90"/>
                                          </p:val>
                                        </p:tav>
                                        <p:tav tm="100000">
                                          <p:val>
                                            <p:fltVal val="0"/>
                                          </p:val>
                                        </p:tav>
                                      </p:tavLst>
                                    </p:anim>
                                    <p:animEffect transition="in" filter="fade">
                                      <p:cBhvr>
                                        <p:cTn id="10" dur="1000"/>
                                        <p:tgtEl>
                                          <p:spTgt spid="2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1000" fill="hold"/>
                                        <p:tgtEl>
                                          <p:spTgt spid="31"/>
                                        </p:tgtEl>
                                        <p:attrNameLst>
                                          <p:attrName>ppt_w</p:attrName>
                                        </p:attrNameLst>
                                      </p:cBhvr>
                                      <p:tavLst>
                                        <p:tav tm="0">
                                          <p:val>
                                            <p:fltVal val="0"/>
                                          </p:val>
                                        </p:tav>
                                        <p:tav tm="100000">
                                          <p:val>
                                            <p:strVal val="#ppt_w"/>
                                          </p:val>
                                        </p:tav>
                                      </p:tavLst>
                                    </p:anim>
                                    <p:anim calcmode="lin" valueType="num">
                                      <p:cBhvr>
                                        <p:cTn id="14" dur="1000" fill="hold"/>
                                        <p:tgtEl>
                                          <p:spTgt spid="31"/>
                                        </p:tgtEl>
                                        <p:attrNameLst>
                                          <p:attrName>ppt_h</p:attrName>
                                        </p:attrNameLst>
                                      </p:cBhvr>
                                      <p:tavLst>
                                        <p:tav tm="0">
                                          <p:val>
                                            <p:fltVal val="0"/>
                                          </p:val>
                                        </p:tav>
                                        <p:tav tm="100000">
                                          <p:val>
                                            <p:strVal val="#ppt_h"/>
                                          </p:val>
                                        </p:tav>
                                      </p:tavLst>
                                    </p:anim>
                                    <p:anim calcmode="lin" valueType="num">
                                      <p:cBhvr>
                                        <p:cTn id="15" dur="1000" fill="hold"/>
                                        <p:tgtEl>
                                          <p:spTgt spid="31"/>
                                        </p:tgtEl>
                                        <p:attrNameLst>
                                          <p:attrName>style.rotation</p:attrName>
                                        </p:attrNameLst>
                                      </p:cBhvr>
                                      <p:tavLst>
                                        <p:tav tm="0">
                                          <p:val>
                                            <p:fltVal val="90"/>
                                          </p:val>
                                        </p:tav>
                                        <p:tav tm="100000">
                                          <p:val>
                                            <p:fltVal val="0"/>
                                          </p:val>
                                        </p:tav>
                                      </p:tavLst>
                                    </p:anim>
                                    <p:animEffect transition="in" filter="fade">
                                      <p:cBhvr>
                                        <p:cTn id="16" dur="1000"/>
                                        <p:tgtEl>
                                          <p:spTgt spid="31"/>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8D7F-96B6-4019-BC09-23D5603EA1A8}"/>
              </a:ext>
            </a:extLst>
          </p:cNvPr>
          <p:cNvSpPr>
            <a:spLocks noGrp="1"/>
          </p:cNvSpPr>
          <p:nvPr>
            <p:ph type="title"/>
          </p:nvPr>
        </p:nvSpPr>
        <p:spPr>
          <a:xfrm>
            <a:off x="581192" y="5457043"/>
            <a:ext cx="11029616" cy="757528"/>
          </a:xfrm>
        </p:spPr>
        <p:txBody>
          <a:bodyPr>
            <a:normAutofit/>
          </a:bodyPr>
          <a:lstStyle/>
          <a:p>
            <a:r>
              <a:rPr lang="en-US" sz="3200" dirty="0"/>
              <a:t>Stages of Helping Fatigue</a:t>
            </a:r>
          </a:p>
        </p:txBody>
      </p:sp>
      <p:graphicFrame>
        <p:nvGraphicFramePr>
          <p:cNvPr id="4" name="Content Placeholder 3">
            <a:extLst>
              <a:ext uri="{FF2B5EF4-FFF2-40B4-BE49-F238E27FC236}">
                <a16:creationId xmlns:a16="http://schemas.microsoft.com/office/drawing/2014/main" id="{8BE386FA-1F1B-4E98-91EF-B0A75FC49692}"/>
              </a:ext>
            </a:extLst>
          </p:cNvPr>
          <p:cNvGraphicFramePr>
            <a:graphicFrameLocks noGrp="1"/>
          </p:cNvGraphicFramePr>
          <p:nvPr>
            <p:ph sz="quarter" idx="1"/>
          </p:nvPr>
        </p:nvGraphicFramePr>
        <p:xfrm>
          <a:off x="2675986" y="1608588"/>
          <a:ext cx="9516014" cy="46412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a:extLst>
              <a:ext uri="{FF2B5EF4-FFF2-40B4-BE49-F238E27FC236}">
                <a16:creationId xmlns:a16="http://schemas.microsoft.com/office/drawing/2014/main" id="{3ED43267-C410-43FC-BE31-FA71F73F7A5C}"/>
              </a:ext>
            </a:extLst>
          </p:cNvPr>
          <p:cNvGrpSpPr/>
          <p:nvPr/>
        </p:nvGrpSpPr>
        <p:grpSpPr>
          <a:xfrm>
            <a:off x="171792" y="3000950"/>
            <a:ext cx="2284966" cy="1856483"/>
            <a:chOff x="5466" y="1392362"/>
            <a:chExt cx="2284966" cy="1856483"/>
          </a:xfrm>
        </p:grpSpPr>
        <p:sp>
          <p:nvSpPr>
            <p:cNvPr id="6" name="Rectangle: Rounded Corners 5">
              <a:extLst>
                <a:ext uri="{FF2B5EF4-FFF2-40B4-BE49-F238E27FC236}">
                  <a16:creationId xmlns:a16="http://schemas.microsoft.com/office/drawing/2014/main" id="{CE3F413E-7331-495F-913A-C49D606F6451}"/>
                </a:ext>
              </a:extLst>
            </p:cNvPr>
            <p:cNvSpPr/>
            <p:nvPr/>
          </p:nvSpPr>
          <p:spPr>
            <a:xfrm>
              <a:off x="5466" y="1392362"/>
              <a:ext cx="2284966" cy="1856483"/>
            </a:xfrm>
            <a:prstGeom prst="roundRect">
              <a:avLst/>
            </a:prstGeom>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7" name="Rectangle: Rounded Corners 4">
              <a:extLst>
                <a:ext uri="{FF2B5EF4-FFF2-40B4-BE49-F238E27FC236}">
                  <a16:creationId xmlns:a16="http://schemas.microsoft.com/office/drawing/2014/main" id="{4F2BFC23-487A-45BF-B94D-E1B6E0916F7C}"/>
                </a:ext>
              </a:extLst>
            </p:cNvPr>
            <p:cNvSpPr txBox="1"/>
            <p:nvPr/>
          </p:nvSpPr>
          <p:spPr>
            <a:xfrm>
              <a:off x="96092" y="1482988"/>
              <a:ext cx="2103714" cy="1675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marL="0" marR="0" lvl="0" indent="0" algn="ctr" defTabSz="1289050" rtl="0" eaLnBrk="1" fontAlgn="auto" latinLnBrk="0" hangingPunct="1">
                <a:lnSpc>
                  <a:spcPct val="90000"/>
                </a:lnSpc>
                <a:spcBef>
                  <a:spcPct val="0"/>
                </a:spcBef>
                <a:spcAft>
                  <a:spcPct val="35000"/>
                </a:spcAft>
                <a:buClrTx/>
                <a:buSzTx/>
                <a:buFontTx/>
                <a:buNone/>
                <a:tabLst/>
                <a:defRPr/>
              </a:pPr>
              <a:r>
                <a:rPr kumimoji="0" lang="en-US" sz="2900" b="0" i="0" u="none" strike="noStrike" kern="1200" cap="none" spc="0" normalizeH="0" baseline="0" noProof="0" dirty="0">
                  <a:ln>
                    <a:noFill/>
                  </a:ln>
                  <a:solidFill>
                    <a:prstClr val="white"/>
                  </a:solidFill>
                  <a:effectLst/>
                  <a:uLnTx/>
                  <a:uFillTx/>
                  <a:latin typeface="Franklin Gothic Book" panose="020B0502020104020203"/>
                  <a:ea typeface="+mn-ea"/>
                  <a:cs typeface="+mn-cs"/>
                </a:rPr>
                <a:t>Healthy, Motivated, &amp; Engaged</a:t>
              </a:r>
            </a:p>
          </p:txBody>
        </p:sp>
      </p:grpSp>
      <p:sp>
        <p:nvSpPr>
          <p:cNvPr id="3" name="Callout: Down Arrow 2">
            <a:extLst>
              <a:ext uri="{FF2B5EF4-FFF2-40B4-BE49-F238E27FC236}">
                <a16:creationId xmlns:a16="http://schemas.microsoft.com/office/drawing/2014/main" id="{6E8C5D97-5DDD-4127-A3A5-59C3D1A696DC}"/>
              </a:ext>
            </a:extLst>
          </p:cNvPr>
          <p:cNvSpPr/>
          <p:nvPr/>
        </p:nvSpPr>
        <p:spPr>
          <a:xfrm>
            <a:off x="171792" y="777910"/>
            <a:ext cx="2284966" cy="2187814"/>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dirty="0">
                <a:ln>
                  <a:noFill/>
                </a:ln>
                <a:solidFill>
                  <a:prstClr val="white"/>
                </a:solidFill>
                <a:effectLst/>
                <a:uLnTx/>
                <a:uFillTx/>
                <a:latin typeface="Franklin Gothic Book" panose="020B0502020104020203"/>
                <a:ea typeface="+mn-ea"/>
                <a:cs typeface="+mn-cs"/>
              </a:rPr>
              <a:t>Proactive Self-care</a:t>
            </a:r>
          </a:p>
        </p:txBody>
      </p:sp>
      <p:sp>
        <p:nvSpPr>
          <p:cNvPr id="8" name="Callout: Down Arrow 7">
            <a:extLst>
              <a:ext uri="{FF2B5EF4-FFF2-40B4-BE49-F238E27FC236}">
                <a16:creationId xmlns:a16="http://schemas.microsoft.com/office/drawing/2014/main" id="{D7864DBC-C08E-4CC5-A4AB-D9CB26549B55}"/>
              </a:ext>
            </a:extLst>
          </p:cNvPr>
          <p:cNvSpPr/>
          <p:nvPr/>
        </p:nvSpPr>
        <p:spPr>
          <a:xfrm>
            <a:off x="2675986" y="777910"/>
            <a:ext cx="2284966" cy="2187814"/>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dirty="0">
                <a:ln>
                  <a:noFill/>
                </a:ln>
                <a:solidFill>
                  <a:prstClr val="white"/>
                </a:solidFill>
                <a:effectLst/>
                <a:uLnTx/>
                <a:uFillTx/>
                <a:latin typeface="Franklin Gothic Book" panose="020B0502020104020203"/>
                <a:ea typeface="+mn-ea"/>
                <a:cs typeface="+mn-cs"/>
              </a:rPr>
              <a:t>Reactive Self-care</a:t>
            </a:r>
          </a:p>
        </p:txBody>
      </p:sp>
    </p:spTree>
    <p:extLst>
      <p:ext uri="{BB962C8B-B14F-4D97-AF65-F5344CB8AC3E}">
        <p14:creationId xmlns:p14="http://schemas.microsoft.com/office/powerpoint/2010/main" val="111873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000"/>
                                        <p:tgtEl>
                                          <p:spTgt spid="8"/>
                                        </p:tgtEl>
                                      </p:cBhvr>
                                    </p:animEffect>
                                    <p:anim calcmode="lin" valueType="num">
                                      <p:cBhvr>
                                        <p:cTn id="15" dur="2000" fill="hold"/>
                                        <p:tgtEl>
                                          <p:spTgt spid="8"/>
                                        </p:tgtEl>
                                        <p:attrNameLst>
                                          <p:attrName>ppt_w</p:attrName>
                                        </p:attrNameLst>
                                      </p:cBhvr>
                                      <p:tavLst>
                                        <p:tav tm="0" fmla="#ppt_w*sin(2.5*pi*$)">
                                          <p:val>
                                            <p:fltVal val="0"/>
                                          </p:val>
                                        </p:tav>
                                        <p:tav tm="100000">
                                          <p:val>
                                            <p:fltVal val="1"/>
                                          </p:val>
                                        </p:tav>
                                      </p:tavLst>
                                    </p:anim>
                                    <p:anim calcmode="lin" valueType="num">
                                      <p:cBhvr>
                                        <p:cTn id="16"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587566" y="199364"/>
            <a:ext cx="11016867" cy="815976"/>
          </a:xfrm>
        </p:spPr>
        <p:txBody>
          <a:bodyPr>
            <a:normAutofit/>
          </a:bodyPr>
          <a:lstStyle/>
          <a:p>
            <a:pPr algn="ctr"/>
            <a:r>
              <a:rPr lang="en-US" dirty="0"/>
              <a:t>Impact of Helping Fatigue</a:t>
            </a:r>
          </a:p>
        </p:txBody>
      </p:sp>
      <p:sp>
        <p:nvSpPr>
          <p:cNvPr id="6" name="Text Placeholder 5"/>
          <p:cNvSpPr>
            <a:spLocks noGrp="1"/>
          </p:cNvSpPr>
          <p:nvPr>
            <p:ph type="body" idx="4294967295"/>
          </p:nvPr>
        </p:nvSpPr>
        <p:spPr>
          <a:xfrm>
            <a:off x="641575" y="940246"/>
            <a:ext cx="4040188" cy="639763"/>
          </a:xfrm>
        </p:spPr>
        <p:txBody>
          <a:bodyPr>
            <a:normAutofit/>
          </a:bodyPr>
          <a:lstStyle/>
          <a:p>
            <a:pPr marL="0" indent="0">
              <a:buNone/>
            </a:pPr>
            <a:r>
              <a:rPr lang="en-US" sz="2200" b="1" dirty="0">
                <a:solidFill>
                  <a:schemeClr val="tx1"/>
                </a:solidFill>
              </a:rPr>
              <a:t>Physical Health</a:t>
            </a:r>
          </a:p>
        </p:txBody>
      </p:sp>
      <p:sp>
        <p:nvSpPr>
          <p:cNvPr id="7" name="Content Placeholder 6"/>
          <p:cNvSpPr>
            <a:spLocks noGrp="1"/>
          </p:cNvSpPr>
          <p:nvPr>
            <p:ph sz="half" idx="4294967295"/>
          </p:nvPr>
        </p:nvSpPr>
        <p:spPr>
          <a:xfrm>
            <a:off x="641575" y="1827311"/>
            <a:ext cx="3493071" cy="4876800"/>
          </a:xfrm>
        </p:spPr>
        <p:txBody>
          <a:bodyPr>
            <a:noAutofit/>
          </a:bodyPr>
          <a:lstStyle/>
          <a:p>
            <a:pPr marL="0" indent="0">
              <a:lnSpc>
                <a:spcPct val="100000"/>
              </a:lnSpc>
              <a:buNone/>
            </a:pPr>
            <a:r>
              <a:rPr lang="en-US" sz="1800" dirty="0"/>
              <a:t>Cardiovascular Disease</a:t>
            </a:r>
          </a:p>
          <a:p>
            <a:pPr marL="0" indent="0">
              <a:lnSpc>
                <a:spcPct val="100000"/>
              </a:lnSpc>
              <a:buNone/>
            </a:pPr>
            <a:r>
              <a:rPr lang="en-US" sz="1800" dirty="0"/>
              <a:t>Stroke</a:t>
            </a:r>
          </a:p>
          <a:p>
            <a:pPr marL="0" indent="0">
              <a:lnSpc>
                <a:spcPct val="100000"/>
              </a:lnSpc>
              <a:buNone/>
            </a:pPr>
            <a:r>
              <a:rPr lang="en-US" sz="1800" dirty="0"/>
              <a:t>Type II Diabetes</a:t>
            </a:r>
          </a:p>
          <a:p>
            <a:pPr marL="0" indent="0">
              <a:lnSpc>
                <a:spcPct val="100000"/>
              </a:lnSpc>
              <a:buNone/>
            </a:pPr>
            <a:r>
              <a:rPr lang="en-US" sz="1800" dirty="0"/>
              <a:t>Musculoskeletal Disorder</a:t>
            </a:r>
          </a:p>
          <a:p>
            <a:pPr marL="0" indent="0">
              <a:lnSpc>
                <a:spcPct val="100000"/>
              </a:lnSpc>
              <a:buNone/>
            </a:pPr>
            <a:r>
              <a:rPr lang="en-US" sz="1800" dirty="0"/>
              <a:t>Cancer</a:t>
            </a:r>
          </a:p>
          <a:p>
            <a:pPr marL="0" indent="0">
              <a:lnSpc>
                <a:spcPct val="100000"/>
              </a:lnSpc>
              <a:buNone/>
            </a:pPr>
            <a:r>
              <a:rPr lang="en-US" sz="1800" dirty="0"/>
              <a:t>Physical Fatigue</a:t>
            </a:r>
          </a:p>
          <a:p>
            <a:pPr marL="0" indent="0">
              <a:lnSpc>
                <a:spcPct val="100000"/>
              </a:lnSpc>
              <a:buNone/>
            </a:pPr>
            <a:r>
              <a:rPr lang="en-US" sz="1800" dirty="0"/>
              <a:t>Sexual Issues</a:t>
            </a:r>
          </a:p>
          <a:p>
            <a:pPr marL="0" indent="0">
              <a:lnSpc>
                <a:spcPct val="100000"/>
              </a:lnSpc>
              <a:buNone/>
            </a:pPr>
            <a:r>
              <a:rPr lang="en-US" sz="1800" dirty="0"/>
              <a:t>Gastrointestinal Problems</a:t>
            </a:r>
          </a:p>
          <a:p>
            <a:pPr marL="0" indent="0">
              <a:lnSpc>
                <a:spcPct val="100000"/>
              </a:lnSpc>
              <a:buNone/>
            </a:pPr>
            <a:r>
              <a:rPr lang="en-US" sz="1800" dirty="0"/>
              <a:t>Headaches</a:t>
            </a:r>
          </a:p>
          <a:p>
            <a:pPr marL="0" indent="0">
              <a:lnSpc>
                <a:spcPct val="100000"/>
              </a:lnSpc>
              <a:buNone/>
            </a:pPr>
            <a:r>
              <a:rPr lang="en-US" sz="1800" dirty="0"/>
              <a:t>Physical Illness</a:t>
            </a:r>
          </a:p>
          <a:p>
            <a:pPr marL="0" indent="0">
              <a:lnSpc>
                <a:spcPct val="100000"/>
              </a:lnSpc>
              <a:buNone/>
            </a:pPr>
            <a:r>
              <a:rPr lang="en-US" sz="1800" dirty="0"/>
              <a:t>Back Problems</a:t>
            </a:r>
          </a:p>
          <a:p>
            <a:pPr>
              <a:lnSpc>
                <a:spcPct val="100000"/>
              </a:lnSpc>
            </a:pPr>
            <a:endParaRPr lang="en-US" sz="1800" dirty="0"/>
          </a:p>
          <a:p>
            <a:pPr>
              <a:lnSpc>
                <a:spcPct val="100000"/>
              </a:lnSpc>
            </a:pPr>
            <a:endParaRPr lang="en-US" sz="1800" dirty="0"/>
          </a:p>
        </p:txBody>
      </p:sp>
      <p:sp>
        <p:nvSpPr>
          <p:cNvPr id="8" name="Text Placeholder 7"/>
          <p:cNvSpPr>
            <a:spLocks noGrp="1"/>
          </p:cNvSpPr>
          <p:nvPr>
            <p:ph type="body" sz="quarter" idx="4294967295"/>
          </p:nvPr>
        </p:nvSpPr>
        <p:spPr>
          <a:xfrm>
            <a:off x="8065762" y="937216"/>
            <a:ext cx="3107534" cy="639763"/>
          </a:xfrm>
        </p:spPr>
        <p:txBody>
          <a:bodyPr>
            <a:normAutofit/>
          </a:bodyPr>
          <a:lstStyle/>
          <a:p>
            <a:pPr marL="36900" indent="0" defTabSz="914400">
              <a:spcBef>
                <a:spcPts val="700"/>
              </a:spcBef>
              <a:buClr>
                <a:srgbClr val="6090BF"/>
              </a:buClr>
              <a:buSzPct val="60000"/>
              <a:buNone/>
            </a:pPr>
            <a:r>
              <a:rPr lang="en-US" sz="2200" b="1" dirty="0">
                <a:solidFill>
                  <a:schemeClr val="tx1"/>
                </a:solidFill>
              </a:rPr>
              <a:t>Mental Health</a:t>
            </a:r>
          </a:p>
        </p:txBody>
      </p:sp>
      <p:sp>
        <p:nvSpPr>
          <p:cNvPr id="9" name="Content Placeholder 8"/>
          <p:cNvSpPr>
            <a:spLocks noGrp="1"/>
          </p:cNvSpPr>
          <p:nvPr>
            <p:ph sz="quarter" idx="4294967295"/>
          </p:nvPr>
        </p:nvSpPr>
        <p:spPr>
          <a:xfrm>
            <a:off x="8065762" y="2473692"/>
            <a:ext cx="4041775" cy="4308107"/>
          </a:xfrm>
        </p:spPr>
        <p:txBody>
          <a:bodyPr>
            <a:noAutofit/>
          </a:bodyPr>
          <a:lstStyle/>
          <a:p>
            <a:pPr marL="0" indent="0">
              <a:lnSpc>
                <a:spcPct val="100000"/>
              </a:lnSpc>
              <a:spcBef>
                <a:spcPts val="700"/>
              </a:spcBef>
              <a:buClr>
                <a:srgbClr val="6090BF"/>
              </a:buClr>
              <a:buSzPct val="60000"/>
              <a:buNone/>
            </a:pPr>
            <a:r>
              <a:rPr lang="en-US" sz="1800" dirty="0"/>
              <a:t>PTSD</a:t>
            </a:r>
          </a:p>
          <a:p>
            <a:pPr marL="0" indent="0">
              <a:lnSpc>
                <a:spcPct val="100000"/>
              </a:lnSpc>
              <a:spcBef>
                <a:spcPts val="700"/>
              </a:spcBef>
              <a:buClr>
                <a:srgbClr val="6090BF"/>
              </a:buClr>
              <a:buSzPct val="60000"/>
              <a:buNone/>
            </a:pPr>
            <a:r>
              <a:rPr lang="en-US" sz="1800" dirty="0"/>
              <a:t>Memory Loss &amp; Cognitive Decline</a:t>
            </a:r>
          </a:p>
          <a:p>
            <a:pPr marL="0" indent="0">
              <a:lnSpc>
                <a:spcPct val="100000"/>
              </a:lnSpc>
              <a:spcBef>
                <a:spcPts val="700"/>
              </a:spcBef>
              <a:buClr>
                <a:srgbClr val="6090BF"/>
              </a:buClr>
              <a:buSzPct val="60000"/>
              <a:buNone/>
            </a:pPr>
            <a:r>
              <a:rPr lang="en-US" sz="1800" dirty="0"/>
              <a:t>Sleep Problems</a:t>
            </a:r>
          </a:p>
          <a:p>
            <a:pPr marL="0" indent="0">
              <a:lnSpc>
                <a:spcPct val="100000"/>
              </a:lnSpc>
              <a:spcBef>
                <a:spcPts val="700"/>
              </a:spcBef>
              <a:buClr>
                <a:srgbClr val="6090BF"/>
              </a:buClr>
              <a:buSzPct val="60000"/>
              <a:buNone/>
            </a:pPr>
            <a:r>
              <a:rPr lang="en-US" sz="1800" dirty="0"/>
              <a:t>Headaches</a:t>
            </a:r>
          </a:p>
          <a:p>
            <a:pPr marL="0" indent="0">
              <a:lnSpc>
                <a:spcPct val="100000"/>
              </a:lnSpc>
              <a:spcBef>
                <a:spcPts val="700"/>
              </a:spcBef>
              <a:buClr>
                <a:srgbClr val="6090BF"/>
              </a:buClr>
              <a:buSzPct val="60000"/>
              <a:buNone/>
            </a:pPr>
            <a:r>
              <a:rPr lang="en-US" sz="1800" dirty="0"/>
              <a:t>Mental Fatigue</a:t>
            </a:r>
          </a:p>
          <a:p>
            <a:pPr marL="0" indent="0">
              <a:lnSpc>
                <a:spcPct val="100000"/>
              </a:lnSpc>
              <a:spcBef>
                <a:spcPts val="700"/>
              </a:spcBef>
              <a:buClr>
                <a:srgbClr val="6090BF"/>
              </a:buClr>
              <a:buSzPct val="60000"/>
              <a:buNone/>
            </a:pPr>
            <a:r>
              <a:rPr lang="en-US" sz="1800" dirty="0"/>
              <a:t>Anxiety &amp; Irritability</a:t>
            </a:r>
          </a:p>
          <a:p>
            <a:pPr marL="0" indent="0">
              <a:lnSpc>
                <a:spcPct val="100000"/>
              </a:lnSpc>
              <a:spcBef>
                <a:spcPts val="700"/>
              </a:spcBef>
              <a:buClr>
                <a:srgbClr val="6090BF"/>
              </a:buClr>
              <a:buSzPct val="60000"/>
              <a:buNone/>
            </a:pPr>
            <a:r>
              <a:rPr lang="en-US" sz="1800" dirty="0"/>
              <a:t>Depression</a:t>
            </a:r>
          </a:p>
          <a:p>
            <a:pPr marL="0" indent="0">
              <a:lnSpc>
                <a:spcPct val="100000"/>
              </a:lnSpc>
              <a:spcBef>
                <a:spcPts val="700"/>
              </a:spcBef>
              <a:buClr>
                <a:srgbClr val="6090BF"/>
              </a:buClr>
              <a:buSzPct val="60000"/>
              <a:buNone/>
            </a:pPr>
            <a:r>
              <a:rPr lang="en-US" sz="1800" dirty="0"/>
              <a:t>Aggression</a:t>
            </a:r>
          </a:p>
          <a:p>
            <a:pPr marL="0" indent="0">
              <a:lnSpc>
                <a:spcPct val="100000"/>
              </a:lnSpc>
              <a:spcBef>
                <a:spcPts val="700"/>
              </a:spcBef>
              <a:buClr>
                <a:srgbClr val="6090BF"/>
              </a:buClr>
              <a:buSzPct val="60000"/>
              <a:buNone/>
            </a:pPr>
            <a:r>
              <a:rPr lang="en-US" sz="1800" dirty="0"/>
              <a:t>Defensiveness</a:t>
            </a:r>
          </a:p>
          <a:p>
            <a:pPr marL="0" indent="0">
              <a:lnSpc>
                <a:spcPct val="100000"/>
              </a:lnSpc>
              <a:spcBef>
                <a:spcPts val="700"/>
              </a:spcBef>
              <a:buClr>
                <a:srgbClr val="6090BF"/>
              </a:buClr>
              <a:buSzPct val="60000"/>
              <a:buNone/>
            </a:pPr>
            <a:r>
              <a:rPr lang="en-US" sz="1800" dirty="0"/>
              <a:t>Negative World View &amp; Hopelessness</a:t>
            </a:r>
          </a:p>
          <a:p>
            <a:pPr marL="0" indent="0">
              <a:lnSpc>
                <a:spcPct val="100000"/>
              </a:lnSpc>
              <a:spcBef>
                <a:spcPts val="700"/>
              </a:spcBef>
              <a:buClr>
                <a:srgbClr val="6090BF"/>
              </a:buClr>
              <a:buSzPct val="60000"/>
              <a:buNone/>
            </a:pPr>
            <a:r>
              <a:rPr lang="en-US" sz="1800" dirty="0"/>
              <a:t>Negative Attitude</a:t>
            </a:r>
          </a:p>
          <a:p>
            <a:pPr>
              <a:lnSpc>
                <a:spcPct val="100000"/>
              </a:lnSpc>
              <a:spcBef>
                <a:spcPts val="0"/>
              </a:spcBef>
            </a:pPr>
            <a:endParaRPr lang="en-US" sz="1800" dirty="0"/>
          </a:p>
          <a:p>
            <a:pPr>
              <a:lnSpc>
                <a:spcPct val="100000"/>
              </a:lnSpc>
              <a:spcBef>
                <a:spcPts val="0"/>
              </a:spcBef>
            </a:pPr>
            <a:endParaRPr lang="en-US" sz="1800" dirty="0"/>
          </a:p>
          <a:p>
            <a:pPr>
              <a:lnSpc>
                <a:spcPct val="100000"/>
              </a:lnSpc>
              <a:spcBef>
                <a:spcPts val="0"/>
              </a:spcBef>
            </a:pPr>
            <a:endParaRPr lang="en-US" sz="1800" dirty="0"/>
          </a:p>
          <a:p>
            <a:pPr>
              <a:lnSpc>
                <a:spcPct val="100000"/>
              </a:lnSpc>
              <a:spcBef>
                <a:spcPts val="0"/>
              </a:spcBef>
            </a:pPr>
            <a:endParaRPr lang="en-US" sz="1800" dirty="0"/>
          </a:p>
        </p:txBody>
      </p:sp>
      <p:sp>
        <p:nvSpPr>
          <p:cNvPr id="10" name="Text Placeholder 7"/>
          <p:cNvSpPr txBox="1">
            <a:spLocks/>
          </p:cNvSpPr>
          <p:nvPr/>
        </p:nvSpPr>
        <p:spPr>
          <a:xfrm>
            <a:off x="4134646" y="1033660"/>
            <a:ext cx="4041775" cy="639762"/>
          </a:xfrm>
          <a:prstGeom prst="rect">
            <a:avLst/>
          </a:prstGeom>
        </p:spPr>
        <p:txBody>
          <a:bodyPr vert="horz">
            <a:normAutofit/>
          </a:bodyPr>
          <a:lstStyle>
            <a:lvl1pPr marL="36900" indent="0">
              <a:spcBef>
                <a:spcPts val="700"/>
              </a:spcBef>
              <a:buClr>
                <a:schemeClr val="accent2"/>
              </a:buClr>
              <a:buSzPct val="60000"/>
              <a:buFont typeface="Wingdings" pitchFamily="2" charset="2"/>
              <a:buNone/>
              <a:defRPr kumimoji="0" sz="2200" b="1"/>
            </a:lvl1pPr>
            <a:lvl2pPr marL="640080" indent="-274320">
              <a:spcBef>
                <a:spcPts val="550"/>
              </a:spcBef>
              <a:buClr>
                <a:schemeClr val="accent1"/>
              </a:buClr>
              <a:buSzPct val="40000"/>
              <a:buFont typeface="Wingdings 2"/>
              <a:buChar char=""/>
              <a:defRPr kumimoji="0" sz="2600"/>
            </a:lvl2pPr>
            <a:lvl3pPr indent="-228600">
              <a:spcBef>
                <a:spcPts val="500"/>
              </a:spcBef>
              <a:buClr>
                <a:schemeClr val="accent2"/>
              </a:buClr>
              <a:buSzPct val="75000"/>
              <a:buFont typeface="Tw Cen MT" pitchFamily="34" charset="0"/>
              <a:buChar char="—"/>
              <a:defRPr kumimoji="0" sz="2300"/>
            </a:lvl3pPr>
            <a:lvl4pPr indent="-228600">
              <a:spcBef>
                <a:spcPts val="400"/>
              </a:spcBef>
              <a:buClr>
                <a:schemeClr val="accent3"/>
              </a:buClr>
              <a:buSzPct val="75000"/>
              <a:buFont typeface="Wingdings"/>
              <a:buChar char=""/>
              <a:defRPr kumimoji="0" sz="2000"/>
            </a:lvl4pPr>
            <a:lvl5pPr indent="-228600">
              <a:spcBef>
                <a:spcPts val="400"/>
              </a:spcBef>
              <a:buClr>
                <a:schemeClr val="accent4"/>
              </a:buClr>
              <a:buSzPct val="65000"/>
              <a:buFont typeface="Wingdings"/>
              <a:buChar char=""/>
              <a:defRPr kumimoji="0" sz="2000"/>
            </a:lvl5pPr>
            <a:lvl6pPr marL="2103120" indent="-228600">
              <a:spcBef>
                <a:spcPct val="20000"/>
              </a:spcBef>
              <a:buClr>
                <a:schemeClr val="accent1"/>
              </a:buClr>
              <a:buFont typeface="Wingdings"/>
              <a:buChar char="§"/>
              <a:defRPr kumimoji="0" baseline="0"/>
            </a:lvl6pPr>
            <a:lvl7pPr marL="2377440" indent="-228600">
              <a:spcBef>
                <a:spcPct val="20000"/>
              </a:spcBef>
              <a:buClr>
                <a:schemeClr val="accent2"/>
              </a:buClr>
              <a:buFont typeface="Wingdings"/>
              <a:buChar char="§"/>
              <a:defRPr kumimoji="0" baseline="0"/>
            </a:lvl7pPr>
            <a:lvl8pPr marL="2651760" indent="-228600">
              <a:spcBef>
                <a:spcPct val="20000"/>
              </a:spcBef>
              <a:buClr>
                <a:schemeClr val="accent3"/>
              </a:buClr>
              <a:buFont typeface="Wingdings"/>
              <a:buChar char="§"/>
              <a:defRPr kumimoji="0" baseline="0"/>
            </a:lvl8pPr>
            <a:lvl9pPr marL="2926080" indent="-228600">
              <a:spcBef>
                <a:spcPct val="20000"/>
              </a:spcBef>
              <a:buClr>
                <a:schemeClr val="accent4"/>
              </a:buClr>
              <a:buFont typeface="Wingdings"/>
              <a:buChar char="§"/>
              <a:defRPr kumimoji="0" baseline="0"/>
            </a:lvl9pPr>
          </a:lstStyle>
          <a:p>
            <a:pPr marL="36900" marR="0" lvl="0" indent="0" algn="l" defTabSz="914400" rtl="0" eaLnBrk="1" fontAlgn="auto" latinLnBrk="0" hangingPunct="1">
              <a:lnSpc>
                <a:spcPct val="100000"/>
              </a:lnSpc>
              <a:spcBef>
                <a:spcPts val="700"/>
              </a:spcBef>
              <a:spcAft>
                <a:spcPts val="0"/>
              </a:spcAft>
              <a:buClr>
                <a:srgbClr val="6090BF"/>
              </a:buClr>
              <a:buSzPct val="60000"/>
              <a:buFont typeface="Wingdings" pitchFamily="2" charset="2"/>
              <a:buNone/>
              <a:tabLst/>
              <a:defRPr/>
            </a:pPr>
            <a:r>
              <a:rPr kumimoji="0" lang="en-US" sz="2200" b="1" i="0" u="none" strike="noStrike" kern="1200" cap="none" spc="0" normalizeH="0" baseline="0" noProof="0" dirty="0">
                <a:ln>
                  <a:noFill/>
                </a:ln>
                <a:solidFill>
                  <a:prstClr val="black"/>
                </a:solidFill>
                <a:effectLst/>
                <a:uLnTx/>
                <a:uFillTx/>
                <a:latin typeface="Franklin Gothic Book" panose="020B0502020104020203"/>
                <a:ea typeface="+mn-ea"/>
                <a:cs typeface="+mn-cs"/>
              </a:rPr>
              <a:t>Social/Work Health</a:t>
            </a:r>
          </a:p>
        </p:txBody>
      </p:sp>
      <p:sp>
        <p:nvSpPr>
          <p:cNvPr id="11" name="Content Placeholder 8"/>
          <p:cNvSpPr txBox="1">
            <a:spLocks/>
          </p:cNvSpPr>
          <p:nvPr/>
        </p:nvSpPr>
        <p:spPr>
          <a:xfrm>
            <a:off x="4134646" y="1580009"/>
            <a:ext cx="3313113" cy="5562600"/>
          </a:xfrm>
          <a:prstGeom prst="rect">
            <a:avLst/>
          </a:prstGeom>
        </p:spPr>
        <p:txBody>
          <a:bodyPr vert="horz">
            <a:noAutofit/>
          </a:bodyPr>
          <a:lstStyle>
            <a:lvl1pPr marL="320040" indent="-320040">
              <a:spcBef>
                <a:spcPts val="700"/>
              </a:spcBef>
              <a:buClr>
                <a:schemeClr val="accent2"/>
              </a:buClr>
              <a:buSzPct val="60000"/>
              <a:buFont typeface="Wingdings" pitchFamily="2" charset="2"/>
              <a:buChar char=""/>
              <a:defRPr kumimoji="0"/>
            </a:lvl1pPr>
            <a:lvl2pPr marL="640080" indent="-274320">
              <a:spcBef>
                <a:spcPts val="550"/>
              </a:spcBef>
              <a:buClr>
                <a:schemeClr val="accent1"/>
              </a:buClr>
              <a:buSzPct val="40000"/>
              <a:buFont typeface="Wingdings 2"/>
              <a:buChar char=""/>
              <a:defRPr kumimoji="0" sz="2600"/>
            </a:lvl2pPr>
            <a:lvl3pPr indent="-228600">
              <a:spcBef>
                <a:spcPts val="500"/>
              </a:spcBef>
              <a:buClr>
                <a:schemeClr val="accent2"/>
              </a:buClr>
              <a:buSzPct val="75000"/>
              <a:buFont typeface="Tw Cen MT" pitchFamily="34" charset="0"/>
              <a:buChar char="—"/>
              <a:defRPr kumimoji="0" sz="2300"/>
            </a:lvl3pPr>
            <a:lvl4pPr indent="-228600">
              <a:spcBef>
                <a:spcPts val="400"/>
              </a:spcBef>
              <a:buClr>
                <a:schemeClr val="accent3"/>
              </a:buClr>
              <a:buSzPct val="75000"/>
              <a:buFont typeface="Wingdings"/>
              <a:buChar char=""/>
              <a:defRPr kumimoji="0" sz="2000"/>
            </a:lvl4pPr>
            <a:lvl5pPr indent="-228600">
              <a:spcBef>
                <a:spcPts val="400"/>
              </a:spcBef>
              <a:buClr>
                <a:schemeClr val="accent4"/>
              </a:buClr>
              <a:buSzPct val="65000"/>
              <a:buFont typeface="Wingdings"/>
              <a:buChar char=""/>
              <a:defRPr kumimoji="0" sz="2000"/>
            </a:lvl5pPr>
            <a:lvl6pPr marL="2103120" indent="-228600">
              <a:spcBef>
                <a:spcPct val="20000"/>
              </a:spcBef>
              <a:buClr>
                <a:schemeClr val="accent1"/>
              </a:buClr>
              <a:buFont typeface="Wingdings"/>
              <a:buChar char="§"/>
              <a:defRPr kumimoji="0" baseline="0"/>
            </a:lvl6pPr>
            <a:lvl7pPr marL="2377440" indent="-228600">
              <a:spcBef>
                <a:spcPct val="20000"/>
              </a:spcBef>
              <a:buClr>
                <a:schemeClr val="accent2"/>
              </a:buClr>
              <a:buFont typeface="Wingdings"/>
              <a:buChar char="§"/>
              <a:defRPr kumimoji="0" baseline="0"/>
            </a:lvl7pPr>
            <a:lvl8pPr marL="2651760" indent="-228600">
              <a:spcBef>
                <a:spcPct val="20000"/>
              </a:spcBef>
              <a:buClr>
                <a:schemeClr val="accent3"/>
              </a:buClr>
              <a:buFont typeface="Wingdings"/>
              <a:buChar char="§"/>
              <a:defRPr kumimoji="0" baseline="0"/>
            </a:lvl8pPr>
            <a:lvl9pPr marL="2926080" indent="-228600">
              <a:spcBef>
                <a:spcPct val="20000"/>
              </a:spcBef>
              <a:buClr>
                <a:schemeClr val="accent4"/>
              </a:buClr>
              <a:buFont typeface="Wingdings"/>
              <a:buChar char="§"/>
              <a:defRPr kumimoji="0" baseline="0"/>
            </a:lvl9pPr>
          </a:lstStyle>
          <a:p>
            <a:pPr marL="0" marR="0" lvl="0" indent="0" algn="l" defTabSz="457200" rtl="0" eaLnBrk="1" fontAlgn="auto" latinLnBrk="0" hangingPunct="1">
              <a:lnSpc>
                <a:spcPct val="100000"/>
              </a:lnSpc>
              <a:spcBef>
                <a:spcPct val="20000"/>
              </a:spcBef>
              <a:spcAft>
                <a:spcPts val="600"/>
              </a:spcAft>
              <a:buClr>
                <a:srgbClr val="1CADE4"/>
              </a:buClr>
              <a:buSzPct val="92000"/>
              <a:buFont typeface="Wingdings" pitchFamily="2" charset="2"/>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rPr>
              <a:t>Social Isolation</a:t>
            </a:r>
          </a:p>
          <a:p>
            <a:pPr marL="0" marR="0" lvl="0" indent="0" algn="l" defTabSz="457200" rtl="0" eaLnBrk="1" fontAlgn="auto" latinLnBrk="0" hangingPunct="1">
              <a:lnSpc>
                <a:spcPct val="100000"/>
              </a:lnSpc>
              <a:spcBef>
                <a:spcPct val="20000"/>
              </a:spcBef>
              <a:spcAft>
                <a:spcPts val="600"/>
              </a:spcAft>
              <a:buClr>
                <a:srgbClr val="1CADE4"/>
              </a:buClr>
              <a:buSzPct val="92000"/>
              <a:buFont typeface="Wingdings" pitchFamily="2" charset="2"/>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rPr>
              <a:t>Relationship Issues</a:t>
            </a:r>
          </a:p>
          <a:p>
            <a:pPr marL="0" marR="0" lvl="0" indent="0" algn="l" defTabSz="457200" rtl="0" eaLnBrk="1" fontAlgn="auto" latinLnBrk="0" hangingPunct="1">
              <a:lnSpc>
                <a:spcPct val="100000"/>
              </a:lnSpc>
              <a:spcBef>
                <a:spcPct val="20000"/>
              </a:spcBef>
              <a:spcAft>
                <a:spcPts val="600"/>
              </a:spcAft>
              <a:buClr>
                <a:srgbClr val="1CADE4"/>
              </a:buClr>
              <a:buSzPct val="92000"/>
              <a:buFont typeface="Wingdings" pitchFamily="2" charset="2"/>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rPr>
              <a:t>Poor Performance</a:t>
            </a:r>
          </a:p>
          <a:p>
            <a:pPr marL="0" marR="0" lvl="0" indent="0" algn="l" defTabSz="457200" rtl="0" eaLnBrk="1" fontAlgn="auto" latinLnBrk="0" hangingPunct="1">
              <a:lnSpc>
                <a:spcPct val="100000"/>
              </a:lnSpc>
              <a:spcBef>
                <a:spcPct val="20000"/>
              </a:spcBef>
              <a:spcAft>
                <a:spcPts val="600"/>
              </a:spcAft>
              <a:buClr>
                <a:srgbClr val="1CADE4"/>
              </a:buClr>
              <a:buSzPct val="92000"/>
              <a:buFont typeface="Wingdings" pitchFamily="2" charset="2"/>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rPr>
              <a:t>Absenteeism</a:t>
            </a:r>
          </a:p>
          <a:p>
            <a:pPr marL="0" marR="0" lvl="0" indent="0" algn="l" defTabSz="457200" rtl="0" eaLnBrk="1" fontAlgn="auto" latinLnBrk="0" hangingPunct="1">
              <a:lnSpc>
                <a:spcPct val="100000"/>
              </a:lnSpc>
              <a:spcBef>
                <a:spcPct val="20000"/>
              </a:spcBef>
              <a:spcAft>
                <a:spcPts val="600"/>
              </a:spcAft>
              <a:buClr>
                <a:srgbClr val="1CADE4"/>
              </a:buClr>
              <a:buSzPct val="92000"/>
              <a:buFont typeface="Wingdings" pitchFamily="2" charset="2"/>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rPr>
              <a:t>Tardiness</a:t>
            </a:r>
          </a:p>
          <a:p>
            <a:pPr marL="0" marR="0" lvl="0" indent="0" algn="l" defTabSz="457200" rtl="0" eaLnBrk="1" fontAlgn="auto" latinLnBrk="0" hangingPunct="1">
              <a:lnSpc>
                <a:spcPct val="100000"/>
              </a:lnSpc>
              <a:spcBef>
                <a:spcPct val="20000"/>
              </a:spcBef>
              <a:spcAft>
                <a:spcPts val="600"/>
              </a:spcAft>
              <a:buClr>
                <a:srgbClr val="1CADE4"/>
              </a:buClr>
              <a:buSzPct val="92000"/>
              <a:buFont typeface="Wingdings" pitchFamily="2" charset="2"/>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rPr>
              <a:t>Theft</a:t>
            </a:r>
          </a:p>
          <a:p>
            <a:pPr marL="0" marR="0" lvl="0" indent="0" algn="l" defTabSz="457200" rtl="0" eaLnBrk="1" fontAlgn="auto" latinLnBrk="0" hangingPunct="1">
              <a:lnSpc>
                <a:spcPct val="100000"/>
              </a:lnSpc>
              <a:spcBef>
                <a:spcPct val="20000"/>
              </a:spcBef>
              <a:spcAft>
                <a:spcPts val="600"/>
              </a:spcAft>
              <a:buClr>
                <a:srgbClr val="1CADE4"/>
              </a:buClr>
              <a:buSzPct val="92000"/>
              <a:buFont typeface="Wingdings" pitchFamily="2" charset="2"/>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rPr>
              <a:t>Dehumanization of Patients</a:t>
            </a:r>
          </a:p>
          <a:p>
            <a:pPr marL="0" marR="0" lvl="0" indent="0" algn="l" defTabSz="457200" rtl="0" eaLnBrk="1" fontAlgn="auto" latinLnBrk="0" hangingPunct="1">
              <a:lnSpc>
                <a:spcPct val="100000"/>
              </a:lnSpc>
              <a:spcBef>
                <a:spcPct val="20000"/>
              </a:spcBef>
              <a:spcAft>
                <a:spcPts val="600"/>
              </a:spcAft>
              <a:buClr>
                <a:srgbClr val="1CADE4"/>
              </a:buClr>
              <a:buSzPct val="92000"/>
              <a:buFont typeface="Wingdings" pitchFamily="2" charset="2"/>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rPr>
              <a:t>Turnover (at least 40% is stress related)</a:t>
            </a:r>
          </a:p>
          <a:p>
            <a:pPr marL="0" marR="0" lvl="0" indent="0" algn="l" defTabSz="457200" rtl="0" eaLnBrk="1" fontAlgn="auto" latinLnBrk="0" hangingPunct="1">
              <a:lnSpc>
                <a:spcPct val="100000"/>
              </a:lnSpc>
              <a:spcBef>
                <a:spcPct val="20000"/>
              </a:spcBef>
              <a:spcAft>
                <a:spcPts val="600"/>
              </a:spcAft>
              <a:buClr>
                <a:srgbClr val="1CADE4"/>
              </a:buClr>
              <a:buSzPct val="92000"/>
              <a:buFont typeface="Wingdings" pitchFamily="2" charset="2"/>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rPr>
              <a:t>Grievances</a:t>
            </a:r>
          </a:p>
          <a:p>
            <a:pPr marL="0" marR="0" lvl="0" indent="0" algn="l" defTabSz="457200" rtl="0" eaLnBrk="1" fontAlgn="auto" latinLnBrk="0" hangingPunct="1">
              <a:lnSpc>
                <a:spcPct val="100000"/>
              </a:lnSpc>
              <a:spcBef>
                <a:spcPct val="20000"/>
              </a:spcBef>
              <a:spcAft>
                <a:spcPts val="600"/>
              </a:spcAft>
              <a:buClr>
                <a:srgbClr val="1CADE4"/>
              </a:buClr>
              <a:buSzPct val="92000"/>
              <a:buFont typeface="Wingdings" pitchFamily="2" charset="2"/>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rPr>
              <a:t>Litigation</a:t>
            </a:r>
          </a:p>
          <a:p>
            <a:pPr marL="0" marR="0" lvl="0" indent="0" algn="l" defTabSz="457200" rtl="0" eaLnBrk="1" fontAlgn="auto" latinLnBrk="0" hangingPunct="1">
              <a:lnSpc>
                <a:spcPct val="100000"/>
              </a:lnSpc>
              <a:spcBef>
                <a:spcPct val="20000"/>
              </a:spcBef>
              <a:spcAft>
                <a:spcPts val="600"/>
              </a:spcAft>
              <a:buClr>
                <a:srgbClr val="1CADE4"/>
              </a:buClr>
              <a:buSzPct val="92000"/>
              <a:buFont typeface="Wingdings" pitchFamily="2" charset="2"/>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rPr>
              <a:t>Low Job Satisfaction</a:t>
            </a:r>
          </a:p>
          <a:p>
            <a:pPr marL="320040" marR="0" lvl="0" indent="-320040" algn="l" defTabSz="914400" rtl="0" eaLnBrk="1" fontAlgn="auto" latinLnBrk="0" hangingPunct="1">
              <a:lnSpc>
                <a:spcPct val="100000"/>
              </a:lnSpc>
              <a:spcBef>
                <a:spcPts val="700"/>
              </a:spcBef>
              <a:spcAft>
                <a:spcPts val="0"/>
              </a:spcAft>
              <a:buClr>
                <a:srgbClr val="6090BF"/>
              </a:buClr>
              <a:buSzPct val="60000"/>
              <a:buFont typeface="Wingdings" pitchFamily="2" charset="2"/>
              <a:buChar char=""/>
              <a:tabLst/>
              <a:defRPr/>
            </a:pPr>
            <a:endParaRPr kumimoji="0" lang="en-US" sz="1800" b="0" i="0" u="none" strike="noStrike" kern="1200" cap="none" spc="0" normalizeH="0" baseline="0" noProof="0" dirty="0">
              <a:ln>
                <a:noFill/>
              </a:ln>
              <a:solidFill>
                <a:srgbClr val="023761"/>
              </a:solidFill>
              <a:effectLst/>
              <a:uLnTx/>
              <a:uFillTx/>
              <a:latin typeface="Franklin Gothic Book" panose="020B0502020104020203"/>
              <a:ea typeface="+mn-ea"/>
              <a:cs typeface="+mn-cs"/>
            </a:endParaRPr>
          </a:p>
          <a:p>
            <a:pPr marL="320040" marR="0" lvl="0" indent="-320040" algn="l" defTabSz="914400" rtl="0" eaLnBrk="1" fontAlgn="auto" latinLnBrk="0" hangingPunct="1">
              <a:lnSpc>
                <a:spcPct val="100000"/>
              </a:lnSpc>
              <a:spcBef>
                <a:spcPts val="700"/>
              </a:spcBef>
              <a:spcAft>
                <a:spcPts val="0"/>
              </a:spcAft>
              <a:buClr>
                <a:srgbClr val="6090BF"/>
              </a:buClr>
              <a:buSzPct val="60000"/>
              <a:buFont typeface="Wingdings" pitchFamily="2" charset="2"/>
              <a:buChar char=""/>
              <a:tabLst/>
              <a:defRPr/>
            </a:pPr>
            <a:endParaRPr kumimoji="0" lang="en-US" sz="1800" b="0" i="0" u="none" strike="noStrike" kern="1200" cap="none" spc="0" normalizeH="0" baseline="0" noProof="0" dirty="0">
              <a:ln>
                <a:noFill/>
              </a:ln>
              <a:solidFill>
                <a:srgbClr val="023761"/>
              </a:solidFill>
              <a:effectLst/>
              <a:uLnTx/>
              <a:uFillTx/>
              <a:latin typeface="Franklin Gothic Book" panose="020B0502020104020203"/>
              <a:ea typeface="+mn-ea"/>
              <a:cs typeface="+mn-cs"/>
            </a:endParaRPr>
          </a:p>
          <a:p>
            <a:pPr marL="320040" marR="0" lvl="0" indent="-320040" algn="l" defTabSz="914400" rtl="0" eaLnBrk="1" fontAlgn="auto" latinLnBrk="0" hangingPunct="1">
              <a:lnSpc>
                <a:spcPct val="100000"/>
              </a:lnSpc>
              <a:spcBef>
                <a:spcPts val="700"/>
              </a:spcBef>
              <a:spcAft>
                <a:spcPts val="0"/>
              </a:spcAft>
              <a:buClr>
                <a:srgbClr val="6090BF"/>
              </a:buClr>
              <a:buSzPct val="60000"/>
              <a:buFont typeface="Wingdings" pitchFamily="2" charset="2"/>
              <a:buChar char=""/>
              <a:tabLst/>
              <a:defRPr/>
            </a:pPr>
            <a:endParaRPr kumimoji="0" lang="en-US" sz="1800" b="0" i="0" u="none" strike="noStrike" kern="1200" cap="none" spc="0" normalizeH="0" baseline="0" noProof="0" dirty="0">
              <a:ln>
                <a:noFill/>
              </a:ln>
              <a:solidFill>
                <a:srgbClr val="023761"/>
              </a:solidFill>
              <a:effectLst/>
              <a:uLnTx/>
              <a:uFillTx/>
              <a:latin typeface="Franklin Gothic Book" panose="020B0502020104020203"/>
              <a:ea typeface="+mn-ea"/>
              <a:cs typeface="+mn-cs"/>
            </a:endParaRPr>
          </a:p>
          <a:p>
            <a:pPr marL="320040" marR="0" lvl="0" indent="-320040" algn="l" defTabSz="914400" rtl="0" eaLnBrk="1" fontAlgn="auto" latinLnBrk="0" hangingPunct="1">
              <a:lnSpc>
                <a:spcPct val="100000"/>
              </a:lnSpc>
              <a:spcBef>
                <a:spcPts val="700"/>
              </a:spcBef>
              <a:spcAft>
                <a:spcPts val="0"/>
              </a:spcAft>
              <a:buClr>
                <a:srgbClr val="6090BF"/>
              </a:buClr>
              <a:buSzPct val="60000"/>
              <a:buFont typeface="Wingdings" pitchFamily="2" charset="2"/>
              <a:buChar char=""/>
              <a:tabLst/>
              <a:defRPr/>
            </a:pPr>
            <a:endParaRPr kumimoji="0" lang="en-US" sz="1800" b="0" i="0" u="none" strike="noStrike" kern="1200" cap="none" spc="0" normalizeH="0" baseline="0" noProof="0" dirty="0">
              <a:ln>
                <a:noFill/>
              </a:ln>
              <a:solidFill>
                <a:srgbClr val="023761"/>
              </a:solidFill>
              <a:effectLst/>
              <a:uLnTx/>
              <a:uFillTx/>
              <a:latin typeface="Franklin Gothic Book" panose="020B0502020104020203"/>
              <a:ea typeface="+mn-ea"/>
              <a:cs typeface="+mn-cs"/>
            </a:endParaRPr>
          </a:p>
          <a:p>
            <a:pPr marL="320040" marR="0" lvl="0" indent="-320040" algn="l" defTabSz="914400" rtl="0" eaLnBrk="1" fontAlgn="auto" latinLnBrk="0" hangingPunct="1">
              <a:lnSpc>
                <a:spcPct val="100000"/>
              </a:lnSpc>
              <a:spcBef>
                <a:spcPts val="700"/>
              </a:spcBef>
              <a:spcAft>
                <a:spcPts val="0"/>
              </a:spcAft>
              <a:buClr>
                <a:srgbClr val="6090BF"/>
              </a:buClr>
              <a:buSzPct val="60000"/>
              <a:buFont typeface="Wingdings" pitchFamily="2" charset="2"/>
              <a:buChar char=""/>
              <a:tabLst/>
              <a:defRPr/>
            </a:pPr>
            <a:endParaRPr kumimoji="0" lang="en-US" sz="1800" b="0" i="0" u="none" strike="noStrike" kern="1200" cap="none" spc="0" normalizeH="0" baseline="0" noProof="0" dirty="0">
              <a:ln>
                <a:noFill/>
              </a:ln>
              <a:solidFill>
                <a:srgbClr val="023761"/>
              </a:solidFill>
              <a:effectLst/>
              <a:uLnTx/>
              <a:uFillTx/>
              <a:latin typeface="Franklin Gothic Book" panose="020B0502020104020203"/>
              <a:ea typeface="+mn-ea"/>
              <a:cs typeface="+mn-cs"/>
            </a:endParaRPr>
          </a:p>
          <a:p>
            <a:pPr marL="320040" marR="0" lvl="0" indent="-320040" algn="l" defTabSz="914400" rtl="0" eaLnBrk="1" fontAlgn="auto" latinLnBrk="0" hangingPunct="1">
              <a:lnSpc>
                <a:spcPct val="100000"/>
              </a:lnSpc>
              <a:spcBef>
                <a:spcPts val="700"/>
              </a:spcBef>
              <a:spcAft>
                <a:spcPts val="0"/>
              </a:spcAft>
              <a:buClr>
                <a:srgbClr val="6090BF"/>
              </a:buClr>
              <a:buSzPct val="60000"/>
              <a:buFont typeface="Wingdings" pitchFamily="2" charset="2"/>
              <a:buChar char=""/>
              <a:tabLst/>
              <a:defRPr/>
            </a:pPr>
            <a:endParaRPr kumimoji="0" lang="en-US" sz="1800" b="0" i="0" u="none" strike="noStrike" kern="1200" cap="none" spc="0" normalizeH="0" baseline="0" noProof="0" dirty="0">
              <a:ln>
                <a:noFill/>
              </a:ln>
              <a:solidFill>
                <a:srgbClr val="023761"/>
              </a:solidFill>
              <a:effectLst/>
              <a:uLnTx/>
              <a:uFillTx/>
              <a:latin typeface="Franklin Gothic Book" panose="020B0502020104020203"/>
              <a:ea typeface="+mn-ea"/>
              <a:cs typeface="+mn-cs"/>
            </a:endParaRPr>
          </a:p>
          <a:p>
            <a:pPr marL="320040" marR="0" lvl="0" indent="-320040" algn="l" defTabSz="914400" rtl="0" eaLnBrk="1" fontAlgn="auto" latinLnBrk="0" hangingPunct="1">
              <a:lnSpc>
                <a:spcPct val="100000"/>
              </a:lnSpc>
              <a:spcBef>
                <a:spcPts val="700"/>
              </a:spcBef>
              <a:spcAft>
                <a:spcPts val="0"/>
              </a:spcAft>
              <a:buClr>
                <a:srgbClr val="6090BF"/>
              </a:buClr>
              <a:buSzPct val="60000"/>
              <a:buFont typeface="Wingdings" pitchFamily="2" charset="2"/>
              <a:buChar char=""/>
              <a:tabLst/>
              <a:defRPr/>
            </a:pPr>
            <a:endParaRPr kumimoji="0" lang="en-US" sz="1800" b="0" i="0" u="none" strike="noStrike" kern="1200" cap="none" spc="0" normalizeH="0" baseline="0" noProof="0" dirty="0">
              <a:ln>
                <a:noFill/>
              </a:ln>
              <a:solidFill>
                <a:srgbClr val="023761"/>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3293956773"/>
      </p:ext>
    </p:extLst>
  </p:cSld>
  <p:clrMapOvr>
    <a:masterClrMapping/>
  </p:clrMapOvr>
  <mc:AlternateContent xmlns:mc="http://schemas.openxmlformats.org/markup-compatibility/2006" xmlns:p14="http://schemas.microsoft.com/office/powerpoint/2010/main">
    <mc:Choice Requires="p14">
      <p:transition spd="slow" p14:dur="2000" advTm="73295"/>
    </mc:Choice>
    <mc:Fallback xmlns="">
      <p:transition spd="slow" advTm="7329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23FE733-F95B-4DF6-AFC5-BEEB3577C4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9080D120-BD54-46E1-BA37-82F5E8089E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3" y="633619"/>
            <a:ext cx="6852464"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22B22A4-E35F-48A6-B760-E1C5B89C98B4}"/>
              </a:ext>
            </a:extLst>
          </p:cNvPr>
          <p:cNvSpPr>
            <a:spLocks noGrp="1"/>
          </p:cNvSpPr>
          <p:nvPr>
            <p:ph type="title"/>
          </p:nvPr>
        </p:nvSpPr>
        <p:spPr>
          <a:xfrm>
            <a:off x="537589" y="651907"/>
            <a:ext cx="6308215" cy="1432925"/>
          </a:xfrm>
        </p:spPr>
        <p:txBody>
          <a:bodyPr>
            <a:normAutofit/>
          </a:bodyPr>
          <a:lstStyle/>
          <a:p>
            <a:r>
              <a:rPr lang="en-US" sz="4800" dirty="0"/>
              <a:t>Matt Bennett, MA, MBA</a:t>
            </a:r>
          </a:p>
        </p:txBody>
      </p:sp>
      <p:sp>
        <p:nvSpPr>
          <p:cNvPr id="17" name="Rectangle 16">
            <a:extLst>
              <a:ext uri="{FF2B5EF4-FFF2-40B4-BE49-F238E27FC236}">
                <a16:creationId xmlns:a16="http://schemas.microsoft.com/office/drawing/2014/main" id="{81D83946-74FA-498A-AC80-9926F041B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5" y="1181536"/>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5060D983-8B52-443A-8183-2A1DE0561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4" y="2121408"/>
            <a:ext cx="5824728"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DD84B3A-43D0-4C5C-BE18-D2744EF85162}"/>
              </a:ext>
            </a:extLst>
          </p:cNvPr>
          <p:cNvSpPr>
            <a:spLocks noGrp="1"/>
          </p:cNvSpPr>
          <p:nvPr>
            <p:ph idx="1"/>
          </p:nvPr>
        </p:nvSpPr>
        <p:spPr>
          <a:xfrm>
            <a:off x="409573" y="2275689"/>
            <a:ext cx="6852464" cy="3830251"/>
          </a:xfrm>
        </p:spPr>
        <p:txBody>
          <a:bodyPr>
            <a:normAutofit lnSpcReduction="10000"/>
          </a:bodyPr>
          <a:lstStyle/>
          <a:p>
            <a:r>
              <a:rPr lang="en-US" sz="3200" dirty="0">
                <a:hlinkClick r:id="rId2">
                  <a:extLst>
                    <a:ext uri="{A12FA001-AC4F-418D-AE19-62706E023703}">
                      <ahyp:hlinkClr xmlns:ahyp="http://schemas.microsoft.com/office/drawing/2018/hyperlinkcolor" val="tx"/>
                    </a:ext>
                  </a:extLst>
                </a:hlinkClick>
              </a:rPr>
              <a:t>matt@BIGL3C.org</a:t>
            </a:r>
            <a:endParaRPr lang="en-US" sz="3200" dirty="0"/>
          </a:p>
          <a:p>
            <a:endParaRPr lang="en-US" dirty="0"/>
          </a:p>
          <a:p>
            <a:pPr marL="228600" lvl="1">
              <a:spcBef>
                <a:spcPts val="1000"/>
              </a:spcBef>
            </a:pPr>
            <a:r>
              <a:rPr lang="en-US" sz="3200" dirty="0"/>
              <a:t>Leadership is a journey</a:t>
            </a:r>
          </a:p>
          <a:p>
            <a:pPr marL="228600" lvl="1">
              <a:spcBef>
                <a:spcPts val="1000"/>
              </a:spcBef>
            </a:pPr>
            <a:r>
              <a:rPr lang="en-US" sz="3200" dirty="0"/>
              <a:t>Acknowledging our current trauma</a:t>
            </a:r>
          </a:p>
          <a:p>
            <a:pPr marL="228600" lvl="1">
              <a:spcBef>
                <a:spcPts val="1000"/>
              </a:spcBef>
            </a:pPr>
            <a:r>
              <a:rPr lang="en-US" sz="3200" dirty="0"/>
              <a:t>Format</a:t>
            </a:r>
          </a:p>
          <a:p>
            <a:pPr marL="685800" lvl="2">
              <a:spcBef>
                <a:spcPts val="1000"/>
              </a:spcBef>
            </a:pPr>
            <a:r>
              <a:rPr lang="en-US" sz="2800" dirty="0"/>
              <a:t>Understand the Impending Crisis</a:t>
            </a:r>
          </a:p>
          <a:p>
            <a:pPr marL="685800" lvl="2">
              <a:spcBef>
                <a:spcPts val="1000"/>
              </a:spcBef>
            </a:pPr>
            <a:r>
              <a:rPr lang="en-US" sz="2800" dirty="0"/>
              <a:t>Importance of Organizational Support &amp; Recovery Plan</a:t>
            </a:r>
            <a:endParaRPr lang="en-US" sz="2400" dirty="0"/>
          </a:p>
        </p:txBody>
      </p:sp>
      <p:pic>
        <p:nvPicPr>
          <p:cNvPr id="8" name="Picture 7" descr="A package of candy&#10;&#10;Description automatically generated with medium confidence">
            <a:extLst>
              <a:ext uri="{FF2B5EF4-FFF2-40B4-BE49-F238E27FC236}">
                <a16:creationId xmlns:a16="http://schemas.microsoft.com/office/drawing/2014/main" id="{97CA51CA-EBAD-4CDB-811E-581CE6910275}"/>
              </a:ext>
            </a:extLst>
          </p:cNvPr>
          <p:cNvPicPr>
            <a:picLocks noChangeAspect="1"/>
          </p:cNvPicPr>
          <p:nvPr/>
        </p:nvPicPr>
        <p:blipFill rotWithShape="1">
          <a:blip r:embed="rId3">
            <a:extLst>
              <a:ext uri="{28A0092B-C50C-407E-A947-70E740481C1C}">
                <a14:useLocalDpi xmlns:a14="http://schemas.microsoft.com/office/drawing/2010/main" val="0"/>
              </a:ext>
            </a:extLst>
          </a:blip>
          <a:srcRect l="20638" t="8882" r="23024" b="10489"/>
          <a:stretch/>
        </p:blipFill>
        <p:spPr>
          <a:xfrm>
            <a:off x="8764618" y="230012"/>
            <a:ext cx="2424071" cy="3200400"/>
          </a:xfrm>
          <a:prstGeom prst="rect">
            <a:avLst/>
          </a:prstGeom>
        </p:spPr>
      </p:pic>
      <p:pic>
        <p:nvPicPr>
          <p:cNvPr id="5" name="Picture 4" descr="A package of candy&#10;&#10;Description automatically generated with low confidence">
            <a:extLst>
              <a:ext uri="{FF2B5EF4-FFF2-40B4-BE49-F238E27FC236}">
                <a16:creationId xmlns:a16="http://schemas.microsoft.com/office/drawing/2014/main" id="{C65A796B-15D9-4D68-9853-133BC4C27476}"/>
              </a:ext>
            </a:extLst>
          </p:cNvPr>
          <p:cNvPicPr>
            <a:picLocks noChangeAspect="1"/>
          </p:cNvPicPr>
          <p:nvPr/>
        </p:nvPicPr>
        <p:blipFill rotWithShape="1">
          <a:blip r:embed="rId4">
            <a:extLst>
              <a:ext uri="{28A0092B-C50C-407E-A947-70E740481C1C}">
                <a14:useLocalDpi xmlns:a14="http://schemas.microsoft.com/office/drawing/2010/main" val="0"/>
              </a:ext>
            </a:extLst>
          </a:blip>
          <a:srcRect l="22709" t="8208" r="24723" b="8713"/>
          <a:stretch/>
        </p:blipFill>
        <p:spPr>
          <a:xfrm>
            <a:off x="8879051" y="3544006"/>
            <a:ext cx="2195204" cy="3200400"/>
          </a:xfrm>
          <a:prstGeom prst="rect">
            <a:avLst/>
          </a:prstGeom>
        </p:spPr>
      </p:pic>
    </p:spTree>
    <p:extLst>
      <p:ext uri="{BB962C8B-B14F-4D97-AF65-F5344CB8AC3E}">
        <p14:creationId xmlns:p14="http://schemas.microsoft.com/office/powerpoint/2010/main" val="375864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picture containing person, hat&#10;&#10;Description automatically generated">
            <a:extLst>
              <a:ext uri="{FF2B5EF4-FFF2-40B4-BE49-F238E27FC236}">
                <a16:creationId xmlns:a16="http://schemas.microsoft.com/office/drawing/2014/main" id="{49A39BD1-9D93-4739-9E72-3DDE85C204B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384" r="-1" b="15738"/>
          <a:stretch/>
        </p:blipFill>
        <p:spPr>
          <a:xfrm>
            <a:off x="4038599" y="10"/>
            <a:ext cx="8160026" cy="6875809"/>
          </a:xfrm>
          <a:prstGeom prst="rect">
            <a:avLst/>
          </a:prstGeom>
        </p:spPr>
      </p:pic>
      <p:sp>
        <p:nvSpPr>
          <p:cNvPr id="16" name="Freeform: Shape 15">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7290515-6EF5-4A7B-9F5D-69550A3AC606}"/>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a:solidFill>
                  <a:srgbClr val="FFFFFF"/>
                </a:solidFill>
              </a:rPr>
              <a:t>YOU ARE THE ROLE MODEL FOR STAFF SELF-CARE AND WELLNESS</a:t>
            </a:r>
          </a:p>
        </p:txBody>
      </p:sp>
    </p:spTree>
    <p:extLst>
      <p:ext uri="{BB962C8B-B14F-4D97-AF65-F5344CB8AC3E}">
        <p14:creationId xmlns:p14="http://schemas.microsoft.com/office/powerpoint/2010/main" val="3744503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9"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0" name="Oval 9">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1"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3" name="Rectangle 12">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F129F50-2497-4DE2-98A4-6858A32A4EE2}"/>
              </a:ext>
            </a:extLst>
          </p:cNvPr>
          <p:cNvSpPr>
            <a:spLocks noGrp="1"/>
          </p:cNvSpPr>
          <p:nvPr>
            <p:ph type="ctrTitle"/>
          </p:nvPr>
        </p:nvSpPr>
        <p:spPr>
          <a:xfrm>
            <a:off x="0" y="2776538"/>
            <a:ext cx="12192000" cy="1381188"/>
          </a:xfrm>
        </p:spPr>
        <p:txBody>
          <a:bodyPr anchor="ctr">
            <a:normAutofit fontScale="90000"/>
          </a:bodyPr>
          <a:lstStyle/>
          <a:p>
            <a:r>
              <a:rPr lang="en-US" dirty="0">
                <a:solidFill>
                  <a:schemeClr val="bg2"/>
                </a:solidFill>
              </a:rPr>
              <a:t>The Leadership Challenge of Our Lifetime</a:t>
            </a:r>
          </a:p>
        </p:txBody>
      </p:sp>
      <p:sp>
        <p:nvSpPr>
          <p:cNvPr id="3" name="Subtitle 2">
            <a:extLst>
              <a:ext uri="{FF2B5EF4-FFF2-40B4-BE49-F238E27FC236}">
                <a16:creationId xmlns:a16="http://schemas.microsoft.com/office/drawing/2014/main" id="{3B11F964-6535-4EB6-AC60-A339BDEDB005}"/>
              </a:ext>
            </a:extLst>
          </p:cNvPr>
          <p:cNvSpPr>
            <a:spLocks noGrp="1"/>
          </p:cNvSpPr>
          <p:nvPr>
            <p:ph type="subTitle" idx="1"/>
          </p:nvPr>
        </p:nvSpPr>
        <p:spPr>
          <a:xfrm>
            <a:off x="1524000" y="4495800"/>
            <a:ext cx="9144000" cy="762000"/>
          </a:xfrm>
        </p:spPr>
        <p:txBody>
          <a:bodyPr>
            <a:normAutofit fontScale="77500" lnSpcReduction="20000"/>
          </a:bodyPr>
          <a:lstStyle/>
          <a:p>
            <a:r>
              <a:rPr lang="en-US" sz="4000" dirty="0"/>
              <a:t>Importance of Organizational Support &amp; Recovery Plan</a:t>
            </a:r>
          </a:p>
        </p:txBody>
      </p:sp>
    </p:spTree>
    <p:extLst>
      <p:ext uri="{BB962C8B-B14F-4D97-AF65-F5344CB8AC3E}">
        <p14:creationId xmlns:p14="http://schemas.microsoft.com/office/powerpoint/2010/main" val="18962772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8865"/>
    </mc:Choice>
    <mc:Fallback xmlns="">
      <p:transition spd="slow" advTm="8865"/>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D60B56-FAEE-4CD6-A0C6-E935E3D8DBEA}"/>
              </a:ext>
            </a:extLst>
          </p:cNvPr>
          <p:cNvSpPr>
            <a:spLocks noGrp="1"/>
          </p:cNvSpPr>
          <p:nvPr>
            <p:ph idx="1"/>
          </p:nvPr>
        </p:nvSpPr>
        <p:spPr>
          <a:xfrm>
            <a:off x="214010" y="123764"/>
            <a:ext cx="11799650" cy="1005840"/>
          </a:xfrm>
        </p:spPr>
        <p:txBody>
          <a:bodyPr>
            <a:normAutofit fontScale="92500" lnSpcReduction="10000"/>
          </a:bodyPr>
          <a:lstStyle/>
          <a:p>
            <a:pPr marL="0" indent="0" algn="ctr">
              <a:buNone/>
            </a:pPr>
            <a:r>
              <a:rPr lang="en-US" sz="3200" dirty="0"/>
              <a:t>Job Demands &gt; Job Resources + Self-care = Negative Outcomes</a:t>
            </a:r>
          </a:p>
          <a:p>
            <a:pPr marL="0" indent="0" algn="ctr">
              <a:buNone/>
            </a:pPr>
            <a:r>
              <a:rPr lang="en-US" sz="3200" dirty="0"/>
              <a:t>Job Demands &lt; Job Resources + Self-care = Capacity for Engagement</a:t>
            </a:r>
          </a:p>
        </p:txBody>
      </p:sp>
      <p:sp>
        <p:nvSpPr>
          <p:cNvPr id="4" name="Explosion: 14 Points 3">
            <a:extLst>
              <a:ext uri="{FF2B5EF4-FFF2-40B4-BE49-F238E27FC236}">
                <a16:creationId xmlns:a16="http://schemas.microsoft.com/office/drawing/2014/main" id="{9A080F5C-6BD0-45F6-A509-804BC2ACFFFF}"/>
              </a:ext>
            </a:extLst>
          </p:cNvPr>
          <p:cNvSpPr/>
          <p:nvPr/>
        </p:nvSpPr>
        <p:spPr>
          <a:xfrm>
            <a:off x="4985705" y="2883070"/>
            <a:ext cx="2420225" cy="1645920"/>
          </a:xfrm>
          <a:prstGeom prst="irregularSeal2">
            <a:avLst/>
          </a:prstGeom>
          <a:solidFill>
            <a:srgbClr val="FF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Helping Fatigue</a:t>
            </a:r>
          </a:p>
        </p:txBody>
      </p:sp>
      <p:sp>
        <p:nvSpPr>
          <p:cNvPr id="5" name="Oval 4">
            <a:extLst>
              <a:ext uri="{FF2B5EF4-FFF2-40B4-BE49-F238E27FC236}">
                <a16:creationId xmlns:a16="http://schemas.microsoft.com/office/drawing/2014/main" id="{81238CCE-76FB-43AE-9D72-BB14DFEDB5FE}"/>
              </a:ext>
            </a:extLst>
          </p:cNvPr>
          <p:cNvSpPr/>
          <p:nvPr/>
        </p:nvSpPr>
        <p:spPr>
          <a:xfrm>
            <a:off x="9614946" y="5728396"/>
            <a:ext cx="1828800" cy="1005840"/>
          </a:xfrm>
          <a:prstGeom prst="ellipse">
            <a:avLst/>
          </a:prstGeom>
          <a:solidFill>
            <a:srgbClr val="4472C4"/>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Positive Outcomes</a:t>
            </a:r>
          </a:p>
        </p:txBody>
      </p:sp>
      <p:sp>
        <p:nvSpPr>
          <p:cNvPr id="7" name="Rectangle 6">
            <a:extLst>
              <a:ext uri="{FF2B5EF4-FFF2-40B4-BE49-F238E27FC236}">
                <a16:creationId xmlns:a16="http://schemas.microsoft.com/office/drawing/2014/main" id="{72EECEAC-A6B6-48FD-B726-F8642DEE9462}"/>
              </a:ext>
            </a:extLst>
          </p:cNvPr>
          <p:cNvSpPr/>
          <p:nvPr/>
        </p:nvSpPr>
        <p:spPr>
          <a:xfrm>
            <a:off x="5269050" y="5774116"/>
            <a:ext cx="1828800" cy="914400"/>
          </a:xfrm>
          <a:prstGeom prst="rect">
            <a:avLst/>
          </a:prstGeom>
          <a:solidFill>
            <a:srgbClr val="4472C4"/>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Engagement</a:t>
            </a:r>
          </a:p>
        </p:txBody>
      </p:sp>
      <p:sp>
        <p:nvSpPr>
          <p:cNvPr id="8" name="Hexagon 7">
            <a:extLst>
              <a:ext uri="{FF2B5EF4-FFF2-40B4-BE49-F238E27FC236}">
                <a16:creationId xmlns:a16="http://schemas.microsoft.com/office/drawing/2014/main" id="{4B91ED30-2B04-475E-B97A-A67C94C63387}"/>
              </a:ext>
            </a:extLst>
          </p:cNvPr>
          <p:cNvSpPr/>
          <p:nvPr/>
        </p:nvSpPr>
        <p:spPr>
          <a:xfrm>
            <a:off x="9614946" y="2848568"/>
            <a:ext cx="1828800" cy="1645920"/>
          </a:xfrm>
          <a:prstGeom prst="hexagon">
            <a:avLst/>
          </a:prstGeom>
          <a:solidFill>
            <a:srgbClr val="FF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Negative Outcomes</a:t>
            </a:r>
          </a:p>
        </p:txBody>
      </p:sp>
      <p:sp>
        <p:nvSpPr>
          <p:cNvPr id="9" name="Arrow: Left-Right 8">
            <a:extLst>
              <a:ext uri="{FF2B5EF4-FFF2-40B4-BE49-F238E27FC236}">
                <a16:creationId xmlns:a16="http://schemas.microsoft.com/office/drawing/2014/main" id="{F71B9A57-0650-430A-B9DB-52C459EFD3D0}"/>
              </a:ext>
            </a:extLst>
          </p:cNvPr>
          <p:cNvSpPr/>
          <p:nvPr/>
        </p:nvSpPr>
        <p:spPr>
          <a:xfrm>
            <a:off x="7221372" y="5956996"/>
            <a:ext cx="2281805" cy="548640"/>
          </a:xfrm>
          <a:prstGeom prst="leftRightArrow">
            <a:avLst/>
          </a:prstGeom>
          <a:solidFill>
            <a:srgbClr val="4472C4"/>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Motivation</a:t>
            </a:r>
          </a:p>
        </p:txBody>
      </p:sp>
      <p:sp>
        <p:nvSpPr>
          <p:cNvPr id="10" name="Arrow: Left-Right 9">
            <a:extLst>
              <a:ext uri="{FF2B5EF4-FFF2-40B4-BE49-F238E27FC236}">
                <a16:creationId xmlns:a16="http://schemas.microsoft.com/office/drawing/2014/main" id="{9788B178-4B7D-4DBE-B801-3701B12382F6}"/>
              </a:ext>
            </a:extLst>
          </p:cNvPr>
          <p:cNvSpPr/>
          <p:nvPr/>
        </p:nvSpPr>
        <p:spPr>
          <a:xfrm>
            <a:off x="7221372" y="3389901"/>
            <a:ext cx="2281805" cy="548640"/>
          </a:xfrm>
          <a:prstGeom prst="leftRightArrow">
            <a:avLst/>
          </a:prstGeom>
          <a:solidFill>
            <a:srgbClr val="FF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Declining Health</a:t>
            </a:r>
          </a:p>
        </p:txBody>
      </p:sp>
      <p:sp>
        <p:nvSpPr>
          <p:cNvPr id="11" name="Arrow: Right 10">
            <a:extLst>
              <a:ext uri="{FF2B5EF4-FFF2-40B4-BE49-F238E27FC236}">
                <a16:creationId xmlns:a16="http://schemas.microsoft.com/office/drawing/2014/main" id="{980DC68B-63C1-4995-BD2B-EAEC9E24EC6D}"/>
              </a:ext>
            </a:extLst>
          </p:cNvPr>
          <p:cNvSpPr/>
          <p:nvPr/>
        </p:nvSpPr>
        <p:spPr>
          <a:xfrm>
            <a:off x="2751954" y="6041640"/>
            <a:ext cx="2444962" cy="548640"/>
          </a:xfrm>
          <a:prstGeom prst="rightArrow">
            <a:avLst/>
          </a:prstGeom>
          <a:solidFill>
            <a:srgbClr val="4472C4"/>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Arrow: Right 11">
            <a:extLst>
              <a:ext uri="{FF2B5EF4-FFF2-40B4-BE49-F238E27FC236}">
                <a16:creationId xmlns:a16="http://schemas.microsoft.com/office/drawing/2014/main" id="{710DE5B3-6575-4C7B-A46A-1A07C294875F}"/>
              </a:ext>
            </a:extLst>
          </p:cNvPr>
          <p:cNvSpPr/>
          <p:nvPr/>
        </p:nvSpPr>
        <p:spPr>
          <a:xfrm>
            <a:off x="2776689" y="3392634"/>
            <a:ext cx="2420226" cy="548640"/>
          </a:xfrm>
          <a:prstGeom prst="rightArrow">
            <a:avLst/>
          </a:prstGeom>
          <a:solidFill>
            <a:srgbClr val="FF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 name="Arrow: Right 12">
            <a:extLst>
              <a:ext uri="{FF2B5EF4-FFF2-40B4-BE49-F238E27FC236}">
                <a16:creationId xmlns:a16="http://schemas.microsoft.com/office/drawing/2014/main" id="{A3F67301-E35E-40C2-978A-2B2F8E0E80BE}"/>
              </a:ext>
            </a:extLst>
          </p:cNvPr>
          <p:cNvSpPr/>
          <p:nvPr/>
        </p:nvSpPr>
        <p:spPr>
          <a:xfrm rot="17882189">
            <a:off x="2024917" y="4671980"/>
            <a:ext cx="2468880" cy="548640"/>
          </a:xfrm>
          <a:prstGeom prst="rightArrow">
            <a:avLst/>
          </a:prstGeom>
          <a:solidFill>
            <a:srgbClr val="4472C4"/>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F643F074-75D2-48B6-8B0D-0F8022F1FD76}"/>
              </a:ext>
            </a:extLst>
          </p:cNvPr>
          <p:cNvSpPr/>
          <p:nvPr/>
        </p:nvSpPr>
        <p:spPr>
          <a:xfrm>
            <a:off x="970348" y="5813040"/>
            <a:ext cx="1828800" cy="914400"/>
          </a:xfrm>
          <a:prstGeom prst="rect">
            <a:avLst/>
          </a:prstGeom>
          <a:solidFill>
            <a:srgbClr val="4472C4"/>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Job Resources</a:t>
            </a:r>
          </a:p>
        </p:txBody>
      </p:sp>
      <p:sp>
        <p:nvSpPr>
          <p:cNvPr id="15" name="Arrow: Right 14">
            <a:extLst>
              <a:ext uri="{FF2B5EF4-FFF2-40B4-BE49-F238E27FC236}">
                <a16:creationId xmlns:a16="http://schemas.microsoft.com/office/drawing/2014/main" id="{A8A956E4-A360-4E4F-8D98-E904FC84316D}"/>
              </a:ext>
            </a:extLst>
          </p:cNvPr>
          <p:cNvSpPr/>
          <p:nvPr/>
        </p:nvSpPr>
        <p:spPr>
          <a:xfrm rot="3754001">
            <a:off x="1987461" y="4760071"/>
            <a:ext cx="2468880" cy="548640"/>
          </a:xfrm>
          <a:prstGeom prst="rightArrow">
            <a:avLst/>
          </a:prstGeom>
          <a:solidFill>
            <a:srgbClr val="FF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3B45F77D-7337-4EE1-BF24-4E035C947AE2}"/>
              </a:ext>
            </a:extLst>
          </p:cNvPr>
          <p:cNvSpPr/>
          <p:nvPr/>
        </p:nvSpPr>
        <p:spPr>
          <a:xfrm>
            <a:off x="980831" y="3196868"/>
            <a:ext cx="1828800" cy="914400"/>
          </a:xfrm>
          <a:prstGeom prst="rect">
            <a:avLst/>
          </a:prstGeom>
          <a:solidFill>
            <a:srgbClr val="FF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Job Demands</a:t>
            </a:r>
          </a:p>
        </p:txBody>
      </p:sp>
      <p:sp>
        <p:nvSpPr>
          <p:cNvPr id="17" name="Arrow: Right 16">
            <a:extLst>
              <a:ext uri="{FF2B5EF4-FFF2-40B4-BE49-F238E27FC236}">
                <a16:creationId xmlns:a16="http://schemas.microsoft.com/office/drawing/2014/main" id="{D29E64BE-1B67-4B37-AC2D-B59E6F41FE04}"/>
              </a:ext>
            </a:extLst>
          </p:cNvPr>
          <p:cNvSpPr/>
          <p:nvPr/>
        </p:nvSpPr>
        <p:spPr>
          <a:xfrm rot="7934599" flipV="1">
            <a:off x="4118542" y="2330387"/>
            <a:ext cx="2377440" cy="548640"/>
          </a:xfrm>
          <a:prstGeom prst="rightArrow">
            <a:avLst/>
          </a:prstGeom>
          <a:solidFill>
            <a:srgbClr val="4472C4"/>
          </a:solidFill>
          <a:ln w="12700" cap="flat" cmpd="sng" algn="ctr">
            <a:solidFill>
              <a:sysClr val="windowText" lastClr="000000"/>
            </a:solidFill>
            <a:prstDash val="solid"/>
            <a:miter lim="800000"/>
          </a:ln>
          <a:effectLst/>
        </p:spPr>
        <p:txBody>
          <a:bodyPr vert="horz"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Proactive</a:t>
            </a:r>
          </a:p>
        </p:txBody>
      </p:sp>
      <p:sp>
        <p:nvSpPr>
          <p:cNvPr id="18" name="Arrow: Right 17">
            <a:extLst>
              <a:ext uri="{FF2B5EF4-FFF2-40B4-BE49-F238E27FC236}">
                <a16:creationId xmlns:a16="http://schemas.microsoft.com/office/drawing/2014/main" id="{994CE57D-FCBB-4C37-8142-9E006C458C42}"/>
              </a:ext>
            </a:extLst>
          </p:cNvPr>
          <p:cNvSpPr/>
          <p:nvPr/>
        </p:nvSpPr>
        <p:spPr>
          <a:xfrm rot="5400000">
            <a:off x="5323983" y="2379493"/>
            <a:ext cx="1645920" cy="548640"/>
          </a:xfrm>
          <a:prstGeom prst="rightArrow">
            <a:avLst/>
          </a:prstGeom>
          <a:solidFill>
            <a:srgbClr val="4472C4"/>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Reactive</a:t>
            </a:r>
          </a:p>
        </p:txBody>
      </p:sp>
      <p:sp>
        <p:nvSpPr>
          <p:cNvPr id="19" name="Rectangle 18">
            <a:extLst>
              <a:ext uri="{FF2B5EF4-FFF2-40B4-BE49-F238E27FC236}">
                <a16:creationId xmlns:a16="http://schemas.microsoft.com/office/drawing/2014/main" id="{3EC7A2C7-4607-48A3-9389-18756169AE41}"/>
              </a:ext>
            </a:extLst>
          </p:cNvPr>
          <p:cNvSpPr/>
          <p:nvPr/>
        </p:nvSpPr>
        <p:spPr>
          <a:xfrm>
            <a:off x="5196915" y="1180744"/>
            <a:ext cx="1828800" cy="914400"/>
          </a:xfrm>
          <a:prstGeom prst="rect">
            <a:avLst/>
          </a:prstGeom>
          <a:solidFill>
            <a:srgbClr val="4472C4"/>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Self-care</a:t>
            </a:r>
          </a:p>
        </p:txBody>
      </p:sp>
    </p:spTree>
    <p:extLst>
      <p:ext uri="{BB962C8B-B14F-4D97-AF65-F5344CB8AC3E}">
        <p14:creationId xmlns:p14="http://schemas.microsoft.com/office/powerpoint/2010/main" val="71726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style.rotation</p:attrName>
                                        </p:attrNameLst>
                                      </p:cBhvr>
                                      <p:tavLst>
                                        <p:tav tm="0">
                                          <p:val>
                                            <p:fltVal val="90"/>
                                          </p:val>
                                        </p:tav>
                                        <p:tav tm="100000">
                                          <p:val>
                                            <p:fltVal val="0"/>
                                          </p:val>
                                        </p:tav>
                                      </p:tavLst>
                                    </p:anim>
                                    <p:animEffect transition="in" filter="fade">
                                      <p:cBhvr>
                                        <p:cTn id="18" dur="1000"/>
                                        <p:tgtEl>
                                          <p:spTgt spid="12"/>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 calcmode="lin" valueType="num">
                                      <p:cBhvr>
                                        <p:cTn id="31" dur="1000" fill="hold"/>
                                        <p:tgtEl>
                                          <p:spTgt spid="4"/>
                                        </p:tgtEl>
                                        <p:attrNameLst>
                                          <p:attrName>style.rotation</p:attrName>
                                        </p:attrNameLst>
                                      </p:cBhvr>
                                      <p:tavLst>
                                        <p:tav tm="0">
                                          <p:val>
                                            <p:fltVal val="90"/>
                                          </p:val>
                                        </p:tav>
                                        <p:tav tm="100000">
                                          <p:val>
                                            <p:fltVal val="0"/>
                                          </p:val>
                                        </p:tav>
                                      </p:tavLst>
                                    </p:anim>
                                    <p:animEffect transition="in" filter="fade">
                                      <p:cBhvr>
                                        <p:cTn id="32" dur="1000"/>
                                        <p:tgtEl>
                                          <p:spTgt spid="4"/>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fltVal val="0"/>
                                          </p:val>
                                        </p:tav>
                                        <p:tav tm="100000">
                                          <p:val>
                                            <p:strVal val="#ppt_w"/>
                                          </p:val>
                                        </p:tav>
                                      </p:tavLst>
                                    </p:anim>
                                    <p:anim calcmode="lin" valueType="num">
                                      <p:cBhvr>
                                        <p:cTn id="36" dur="1000" fill="hold"/>
                                        <p:tgtEl>
                                          <p:spTgt spid="10"/>
                                        </p:tgtEl>
                                        <p:attrNameLst>
                                          <p:attrName>ppt_h</p:attrName>
                                        </p:attrNameLst>
                                      </p:cBhvr>
                                      <p:tavLst>
                                        <p:tav tm="0">
                                          <p:val>
                                            <p:fltVal val="0"/>
                                          </p:val>
                                        </p:tav>
                                        <p:tav tm="100000">
                                          <p:val>
                                            <p:strVal val="#ppt_h"/>
                                          </p:val>
                                        </p:tav>
                                      </p:tavLst>
                                    </p:anim>
                                    <p:anim calcmode="lin" valueType="num">
                                      <p:cBhvr>
                                        <p:cTn id="37" dur="1000" fill="hold"/>
                                        <p:tgtEl>
                                          <p:spTgt spid="10"/>
                                        </p:tgtEl>
                                        <p:attrNameLst>
                                          <p:attrName>style.rotation</p:attrName>
                                        </p:attrNameLst>
                                      </p:cBhvr>
                                      <p:tavLst>
                                        <p:tav tm="0">
                                          <p:val>
                                            <p:fltVal val="90"/>
                                          </p:val>
                                        </p:tav>
                                        <p:tav tm="100000">
                                          <p:val>
                                            <p:fltVal val="0"/>
                                          </p:val>
                                        </p:tav>
                                      </p:tavLst>
                                    </p:anim>
                                    <p:animEffect transition="in" filter="fade">
                                      <p:cBhvr>
                                        <p:cTn id="38" dur="1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fltVal val="0"/>
                                          </p:val>
                                        </p:tav>
                                        <p:tav tm="100000">
                                          <p:val>
                                            <p:strVal val="#ppt_w"/>
                                          </p:val>
                                        </p:tav>
                                      </p:tavLst>
                                    </p:anim>
                                    <p:anim calcmode="lin" valueType="num">
                                      <p:cBhvr>
                                        <p:cTn id="50" dur="1000" fill="hold"/>
                                        <p:tgtEl>
                                          <p:spTgt spid="11"/>
                                        </p:tgtEl>
                                        <p:attrNameLst>
                                          <p:attrName>ppt_h</p:attrName>
                                        </p:attrNameLst>
                                      </p:cBhvr>
                                      <p:tavLst>
                                        <p:tav tm="0">
                                          <p:val>
                                            <p:fltVal val="0"/>
                                          </p:val>
                                        </p:tav>
                                        <p:tav tm="100000">
                                          <p:val>
                                            <p:strVal val="#ppt_h"/>
                                          </p:val>
                                        </p:tav>
                                      </p:tavLst>
                                    </p:anim>
                                    <p:anim calcmode="lin" valueType="num">
                                      <p:cBhvr>
                                        <p:cTn id="51" dur="1000" fill="hold"/>
                                        <p:tgtEl>
                                          <p:spTgt spid="11"/>
                                        </p:tgtEl>
                                        <p:attrNameLst>
                                          <p:attrName>style.rotation</p:attrName>
                                        </p:attrNameLst>
                                      </p:cBhvr>
                                      <p:tavLst>
                                        <p:tav tm="0">
                                          <p:val>
                                            <p:fltVal val="90"/>
                                          </p:val>
                                        </p:tav>
                                        <p:tav tm="100000">
                                          <p:val>
                                            <p:fltVal val="0"/>
                                          </p:val>
                                        </p:tav>
                                      </p:tavLst>
                                    </p:anim>
                                    <p:animEffect transition="in" filter="fade">
                                      <p:cBhvr>
                                        <p:cTn id="52" dur="10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1000" fill="hold"/>
                                        <p:tgtEl>
                                          <p:spTgt spid="7"/>
                                        </p:tgtEl>
                                        <p:attrNameLst>
                                          <p:attrName>ppt_w</p:attrName>
                                        </p:attrNameLst>
                                      </p:cBhvr>
                                      <p:tavLst>
                                        <p:tav tm="0">
                                          <p:val>
                                            <p:fltVal val="0"/>
                                          </p:val>
                                        </p:tav>
                                        <p:tav tm="100000">
                                          <p:val>
                                            <p:strVal val="#ppt_w"/>
                                          </p:val>
                                        </p:tav>
                                      </p:tavLst>
                                    </p:anim>
                                    <p:anim calcmode="lin" valueType="num">
                                      <p:cBhvr>
                                        <p:cTn id="58" dur="1000" fill="hold"/>
                                        <p:tgtEl>
                                          <p:spTgt spid="7"/>
                                        </p:tgtEl>
                                        <p:attrNameLst>
                                          <p:attrName>ppt_h</p:attrName>
                                        </p:attrNameLst>
                                      </p:cBhvr>
                                      <p:tavLst>
                                        <p:tav tm="0">
                                          <p:val>
                                            <p:fltVal val="0"/>
                                          </p:val>
                                        </p:tav>
                                        <p:tav tm="100000">
                                          <p:val>
                                            <p:strVal val="#ppt_h"/>
                                          </p:val>
                                        </p:tav>
                                      </p:tavLst>
                                    </p:anim>
                                    <p:anim calcmode="lin" valueType="num">
                                      <p:cBhvr>
                                        <p:cTn id="59" dur="1000" fill="hold"/>
                                        <p:tgtEl>
                                          <p:spTgt spid="7"/>
                                        </p:tgtEl>
                                        <p:attrNameLst>
                                          <p:attrName>style.rotation</p:attrName>
                                        </p:attrNameLst>
                                      </p:cBhvr>
                                      <p:tavLst>
                                        <p:tav tm="0">
                                          <p:val>
                                            <p:fltVal val="90"/>
                                          </p:val>
                                        </p:tav>
                                        <p:tav tm="100000">
                                          <p:val>
                                            <p:fltVal val="0"/>
                                          </p:val>
                                        </p:tav>
                                      </p:tavLst>
                                    </p:anim>
                                    <p:animEffect transition="in" filter="fade">
                                      <p:cBhvr>
                                        <p:cTn id="60" dur="1000"/>
                                        <p:tgtEl>
                                          <p:spTgt spid="7"/>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1000" fill="hold"/>
                                        <p:tgtEl>
                                          <p:spTgt spid="9"/>
                                        </p:tgtEl>
                                        <p:attrNameLst>
                                          <p:attrName>ppt_w</p:attrName>
                                        </p:attrNameLst>
                                      </p:cBhvr>
                                      <p:tavLst>
                                        <p:tav tm="0">
                                          <p:val>
                                            <p:fltVal val="0"/>
                                          </p:val>
                                        </p:tav>
                                        <p:tav tm="100000">
                                          <p:val>
                                            <p:strVal val="#ppt_w"/>
                                          </p:val>
                                        </p:tav>
                                      </p:tavLst>
                                    </p:anim>
                                    <p:anim calcmode="lin" valueType="num">
                                      <p:cBhvr>
                                        <p:cTn id="64" dur="1000" fill="hold"/>
                                        <p:tgtEl>
                                          <p:spTgt spid="9"/>
                                        </p:tgtEl>
                                        <p:attrNameLst>
                                          <p:attrName>ppt_h</p:attrName>
                                        </p:attrNameLst>
                                      </p:cBhvr>
                                      <p:tavLst>
                                        <p:tav tm="0">
                                          <p:val>
                                            <p:fltVal val="0"/>
                                          </p:val>
                                        </p:tav>
                                        <p:tav tm="100000">
                                          <p:val>
                                            <p:strVal val="#ppt_h"/>
                                          </p:val>
                                        </p:tav>
                                      </p:tavLst>
                                    </p:anim>
                                    <p:anim calcmode="lin" valueType="num">
                                      <p:cBhvr>
                                        <p:cTn id="65" dur="1000" fill="hold"/>
                                        <p:tgtEl>
                                          <p:spTgt spid="9"/>
                                        </p:tgtEl>
                                        <p:attrNameLst>
                                          <p:attrName>style.rotation</p:attrName>
                                        </p:attrNameLst>
                                      </p:cBhvr>
                                      <p:tavLst>
                                        <p:tav tm="0">
                                          <p:val>
                                            <p:fltVal val="90"/>
                                          </p:val>
                                        </p:tav>
                                        <p:tav tm="100000">
                                          <p:val>
                                            <p:fltVal val="0"/>
                                          </p:val>
                                        </p:tav>
                                      </p:tavLst>
                                    </p:anim>
                                    <p:animEffect transition="in" filter="fade">
                                      <p:cBhvr>
                                        <p:cTn id="66" dur="1000"/>
                                        <p:tgtEl>
                                          <p:spTgt spid="9"/>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1000" fill="hold"/>
                                        <p:tgtEl>
                                          <p:spTgt spid="17"/>
                                        </p:tgtEl>
                                        <p:attrNameLst>
                                          <p:attrName>ppt_w</p:attrName>
                                        </p:attrNameLst>
                                      </p:cBhvr>
                                      <p:tavLst>
                                        <p:tav tm="0">
                                          <p:val>
                                            <p:fltVal val="0"/>
                                          </p:val>
                                        </p:tav>
                                        <p:tav tm="100000">
                                          <p:val>
                                            <p:strVal val="#ppt_w"/>
                                          </p:val>
                                        </p:tav>
                                      </p:tavLst>
                                    </p:anim>
                                    <p:anim calcmode="lin" valueType="num">
                                      <p:cBhvr>
                                        <p:cTn id="72" dur="1000" fill="hold"/>
                                        <p:tgtEl>
                                          <p:spTgt spid="17"/>
                                        </p:tgtEl>
                                        <p:attrNameLst>
                                          <p:attrName>ppt_h</p:attrName>
                                        </p:attrNameLst>
                                      </p:cBhvr>
                                      <p:tavLst>
                                        <p:tav tm="0">
                                          <p:val>
                                            <p:fltVal val="0"/>
                                          </p:val>
                                        </p:tav>
                                        <p:tav tm="100000">
                                          <p:val>
                                            <p:strVal val="#ppt_h"/>
                                          </p:val>
                                        </p:tav>
                                      </p:tavLst>
                                    </p:anim>
                                    <p:anim calcmode="lin" valueType="num">
                                      <p:cBhvr>
                                        <p:cTn id="73" dur="1000" fill="hold"/>
                                        <p:tgtEl>
                                          <p:spTgt spid="17"/>
                                        </p:tgtEl>
                                        <p:attrNameLst>
                                          <p:attrName>style.rotation</p:attrName>
                                        </p:attrNameLst>
                                      </p:cBhvr>
                                      <p:tavLst>
                                        <p:tav tm="0">
                                          <p:val>
                                            <p:fltVal val="90"/>
                                          </p:val>
                                        </p:tav>
                                        <p:tav tm="100000">
                                          <p:val>
                                            <p:fltVal val="0"/>
                                          </p:val>
                                        </p:tav>
                                      </p:tavLst>
                                    </p:anim>
                                    <p:animEffect transition="in" filter="fade">
                                      <p:cBhvr>
                                        <p:cTn id="74" dur="1000"/>
                                        <p:tgtEl>
                                          <p:spTgt spid="17"/>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p:cTn id="77" dur="1000" fill="hold"/>
                                        <p:tgtEl>
                                          <p:spTgt spid="19"/>
                                        </p:tgtEl>
                                        <p:attrNameLst>
                                          <p:attrName>ppt_w</p:attrName>
                                        </p:attrNameLst>
                                      </p:cBhvr>
                                      <p:tavLst>
                                        <p:tav tm="0">
                                          <p:val>
                                            <p:fltVal val="0"/>
                                          </p:val>
                                        </p:tav>
                                        <p:tav tm="100000">
                                          <p:val>
                                            <p:strVal val="#ppt_w"/>
                                          </p:val>
                                        </p:tav>
                                      </p:tavLst>
                                    </p:anim>
                                    <p:anim calcmode="lin" valueType="num">
                                      <p:cBhvr>
                                        <p:cTn id="78" dur="1000" fill="hold"/>
                                        <p:tgtEl>
                                          <p:spTgt spid="19"/>
                                        </p:tgtEl>
                                        <p:attrNameLst>
                                          <p:attrName>ppt_h</p:attrName>
                                        </p:attrNameLst>
                                      </p:cBhvr>
                                      <p:tavLst>
                                        <p:tav tm="0">
                                          <p:val>
                                            <p:fltVal val="0"/>
                                          </p:val>
                                        </p:tav>
                                        <p:tav tm="100000">
                                          <p:val>
                                            <p:strVal val="#ppt_h"/>
                                          </p:val>
                                        </p:tav>
                                      </p:tavLst>
                                    </p:anim>
                                    <p:anim calcmode="lin" valueType="num">
                                      <p:cBhvr>
                                        <p:cTn id="79" dur="1000" fill="hold"/>
                                        <p:tgtEl>
                                          <p:spTgt spid="19"/>
                                        </p:tgtEl>
                                        <p:attrNameLst>
                                          <p:attrName>style.rotation</p:attrName>
                                        </p:attrNameLst>
                                      </p:cBhvr>
                                      <p:tavLst>
                                        <p:tav tm="0">
                                          <p:val>
                                            <p:fltVal val="90"/>
                                          </p:val>
                                        </p:tav>
                                        <p:tav tm="100000">
                                          <p:val>
                                            <p:fltVal val="0"/>
                                          </p:val>
                                        </p:tav>
                                      </p:tavLst>
                                    </p:anim>
                                    <p:animEffect transition="in" filter="fade">
                                      <p:cBhvr>
                                        <p:cTn id="80" dur="1000"/>
                                        <p:tgtEl>
                                          <p:spTgt spid="19"/>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1000" fill="hold"/>
                                        <p:tgtEl>
                                          <p:spTgt spid="18"/>
                                        </p:tgtEl>
                                        <p:attrNameLst>
                                          <p:attrName>ppt_w</p:attrName>
                                        </p:attrNameLst>
                                      </p:cBhvr>
                                      <p:tavLst>
                                        <p:tav tm="0">
                                          <p:val>
                                            <p:fltVal val="0"/>
                                          </p:val>
                                        </p:tav>
                                        <p:tav tm="100000">
                                          <p:val>
                                            <p:strVal val="#ppt_w"/>
                                          </p:val>
                                        </p:tav>
                                      </p:tavLst>
                                    </p:anim>
                                    <p:anim calcmode="lin" valueType="num">
                                      <p:cBhvr>
                                        <p:cTn id="84" dur="1000" fill="hold"/>
                                        <p:tgtEl>
                                          <p:spTgt spid="18"/>
                                        </p:tgtEl>
                                        <p:attrNameLst>
                                          <p:attrName>ppt_h</p:attrName>
                                        </p:attrNameLst>
                                      </p:cBhvr>
                                      <p:tavLst>
                                        <p:tav tm="0">
                                          <p:val>
                                            <p:fltVal val="0"/>
                                          </p:val>
                                        </p:tav>
                                        <p:tav tm="100000">
                                          <p:val>
                                            <p:strVal val="#ppt_h"/>
                                          </p:val>
                                        </p:tav>
                                      </p:tavLst>
                                    </p:anim>
                                    <p:anim calcmode="lin" valueType="num">
                                      <p:cBhvr>
                                        <p:cTn id="85" dur="1000" fill="hold"/>
                                        <p:tgtEl>
                                          <p:spTgt spid="18"/>
                                        </p:tgtEl>
                                        <p:attrNameLst>
                                          <p:attrName>style.rotation</p:attrName>
                                        </p:attrNameLst>
                                      </p:cBhvr>
                                      <p:tavLst>
                                        <p:tav tm="0">
                                          <p:val>
                                            <p:fltVal val="90"/>
                                          </p:val>
                                        </p:tav>
                                        <p:tav tm="100000">
                                          <p:val>
                                            <p:fltVal val="0"/>
                                          </p:val>
                                        </p:tav>
                                      </p:tavLst>
                                    </p:anim>
                                    <p:animEffect transition="in" filter="fade">
                                      <p:cBhvr>
                                        <p:cTn id="8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0" grpId="0" animBg="1"/>
      <p:bldP spid="11" grpId="0" animBg="1"/>
      <p:bldP spid="12" grpId="0" animBg="1"/>
      <p:bldP spid="13" grpId="0" animBg="1"/>
      <p:bldP spid="14" grpId="0" animBg="1"/>
      <p:bldP spid="15" grpId="0" animBg="1"/>
      <p:bldP spid="17" grpId="0" animBg="1"/>
      <p:bldP spid="18"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08DFA16-844E-4A1D-BFD3-A133C6D408AB}"/>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6100" kern="1200" dirty="0">
                <a:solidFill>
                  <a:schemeClr val="tx1"/>
                </a:solidFill>
                <a:latin typeface="+mj-lt"/>
                <a:ea typeface="+mj-ea"/>
                <a:cs typeface="+mj-cs"/>
              </a:rPr>
              <a:t>Positioning Supportive Supervision to Offset Job Demands</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1012384"/>
      </p:ext>
    </p:extLst>
  </p:cSld>
  <p:clrMapOvr>
    <a:masterClrMapping/>
  </p:clrMapOvr>
  <mc:AlternateContent xmlns:mc="http://schemas.openxmlformats.org/markup-compatibility/2006" xmlns:p14="http://schemas.microsoft.com/office/powerpoint/2010/main">
    <mc:Choice Requires="p14">
      <p:transition spd="slow" p14:dur="2000" advTm="21859"/>
    </mc:Choice>
    <mc:Fallback xmlns="">
      <p:transition spd="slow" advTm="21859"/>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E3355-D1B2-45A2-8279-21864BE22AF7}"/>
              </a:ext>
            </a:extLst>
          </p:cNvPr>
          <p:cNvSpPr>
            <a:spLocks noGrp="1"/>
          </p:cNvSpPr>
          <p:nvPr>
            <p:ph type="title"/>
          </p:nvPr>
        </p:nvSpPr>
        <p:spPr>
          <a:xfrm>
            <a:off x="762001" y="803325"/>
            <a:ext cx="5314536" cy="1325563"/>
          </a:xfrm>
        </p:spPr>
        <p:txBody>
          <a:bodyPr>
            <a:normAutofit/>
          </a:bodyPr>
          <a:lstStyle/>
          <a:p>
            <a:r>
              <a:rPr lang="en-US"/>
              <a:t>This can not be our reality</a:t>
            </a:r>
          </a:p>
        </p:txBody>
      </p:sp>
      <p:sp>
        <p:nvSpPr>
          <p:cNvPr id="3" name="Content Placeholder 2">
            <a:extLst>
              <a:ext uri="{FF2B5EF4-FFF2-40B4-BE49-F238E27FC236}">
                <a16:creationId xmlns:a16="http://schemas.microsoft.com/office/drawing/2014/main" id="{805AB4EF-2EFC-4402-9BB1-21051787193A}"/>
              </a:ext>
            </a:extLst>
          </p:cNvPr>
          <p:cNvSpPr>
            <a:spLocks noGrp="1"/>
          </p:cNvSpPr>
          <p:nvPr>
            <p:ph idx="1"/>
          </p:nvPr>
        </p:nvSpPr>
        <p:spPr>
          <a:xfrm>
            <a:off x="762000" y="2279018"/>
            <a:ext cx="5901447" cy="4355246"/>
          </a:xfrm>
        </p:spPr>
        <p:txBody>
          <a:bodyPr anchor="t">
            <a:normAutofit fontScale="92500"/>
          </a:bodyPr>
          <a:lstStyle/>
          <a:p>
            <a:r>
              <a:rPr lang="en-US" sz="2400" dirty="0"/>
              <a:t>75% report that their supervisor is the most stressful part of their job</a:t>
            </a:r>
          </a:p>
          <a:p>
            <a:r>
              <a:rPr lang="en-US" sz="2400" dirty="0"/>
              <a:t>27% state being bullied by their boss</a:t>
            </a:r>
          </a:p>
          <a:p>
            <a:r>
              <a:rPr lang="en-US" sz="2400" dirty="0"/>
              <a:t>24% would fire their boss</a:t>
            </a:r>
          </a:p>
          <a:p>
            <a:r>
              <a:rPr lang="en-US" sz="2400" dirty="0"/>
              <a:t>The worst part of the day = time spent with boss</a:t>
            </a:r>
          </a:p>
          <a:p>
            <a:r>
              <a:rPr lang="en-US" sz="2400" dirty="0"/>
              <a:t>Those who work for 'bad' bosses have a 39% higher chance of having a serious heart problem</a:t>
            </a:r>
          </a:p>
          <a:p>
            <a:r>
              <a:rPr lang="en-US" sz="2400" dirty="0"/>
              <a:t>77% of leaders believe that their staff are not giving 100%</a:t>
            </a:r>
          </a:p>
          <a:p>
            <a:r>
              <a:rPr lang="en-US" sz="2400" dirty="0"/>
              <a:t>73% of workers state they are not giving 100%</a:t>
            </a:r>
          </a:p>
        </p:txBody>
      </p:sp>
      <p:sp>
        <p:nvSpPr>
          <p:cNvPr id="28" name="Freeform: Shape 27">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7080C0F2-7168-4065-8210-677A28CE7E3C}"/>
              </a:ext>
            </a:extLst>
          </p:cNvPr>
          <p:cNvPicPr>
            <a:picLocks noChangeAspect="1"/>
          </p:cNvPicPr>
          <p:nvPr/>
        </p:nvPicPr>
        <p:blipFill rotWithShape="1">
          <a:blip r:embed="rId2">
            <a:extLst>
              <a:ext uri="{28A0092B-C50C-407E-A947-70E740481C1C}">
                <a14:useLocalDpi xmlns:a14="http://schemas.microsoft.com/office/drawing/2010/main" val="0"/>
              </a:ext>
            </a:extLst>
          </a:blip>
          <a:srcRect r="3766" b="-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7949190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300465"/>
    </mc:Choice>
    <mc:Fallback xmlns="">
      <p:transition spd="slow" advTm="300465"/>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xplosion: 14 Points 6">
            <a:extLst>
              <a:ext uri="{FF2B5EF4-FFF2-40B4-BE49-F238E27FC236}">
                <a16:creationId xmlns:a16="http://schemas.microsoft.com/office/drawing/2014/main" id="{2A330503-4A7B-407A-AF67-09332D3D99D9}"/>
              </a:ext>
            </a:extLst>
          </p:cNvPr>
          <p:cNvSpPr/>
          <p:nvPr/>
        </p:nvSpPr>
        <p:spPr>
          <a:xfrm>
            <a:off x="5073254" y="2114584"/>
            <a:ext cx="2420225" cy="1645920"/>
          </a:xfrm>
          <a:prstGeom prst="irregularSeal2">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Helping Fatigue</a:t>
            </a:r>
          </a:p>
        </p:txBody>
      </p:sp>
      <p:sp>
        <p:nvSpPr>
          <p:cNvPr id="11" name="Oval 10">
            <a:extLst>
              <a:ext uri="{FF2B5EF4-FFF2-40B4-BE49-F238E27FC236}">
                <a16:creationId xmlns:a16="http://schemas.microsoft.com/office/drawing/2014/main" id="{4A8D9FE7-6DA4-4ECA-97C0-19B7FA3722A0}"/>
              </a:ext>
            </a:extLst>
          </p:cNvPr>
          <p:cNvSpPr/>
          <p:nvPr/>
        </p:nvSpPr>
        <p:spPr>
          <a:xfrm>
            <a:off x="9702495" y="4959910"/>
            <a:ext cx="1828800" cy="100584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Positive Outcomes</a:t>
            </a:r>
          </a:p>
        </p:txBody>
      </p:sp>
      <p:sp>
        <p:nvSpPr>
          <p:cNvPr id="12" name="Rectangle 11">
            <a:extLst>
              <a:ext uri="{FF2B5EF4-FFF2-40B4-BE49-F238E27FC236}">
                <a16:creationId xmlns:a16="http://schemas.microsoft.com/office/drawing/2014/main" id="{131C873B-39F2-47D5-B10A-CF7A5F513B37}"/>
              </a:ext>
            </a:extLst>
          </p:cNvPr>
          <p:cNvSpPr/>
          <p:nvPr/>
        </p:nvSpPr>
        <p:spPr>
          <a:xfrm>
            <a:off x="5356599" y="5005630"/>
            <a:ext cx="1828800" cy="914400"/>
          </a:xfrm>
          <a:prstGeom prst="rect">
            <a:avLst/>
          </a:prstGeom>
          <a:solidFill>
            <a:schemeClr val="accent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Engagement</a:t>
            </a:r>
          </a:p>
        </p:txBody>
      </p:sp>
      <p:sp>
        <p:nvSpPr>
          <p:cNvPr id="14" name="Hexagon 13">
            <a:extLst>
              <a:ext uri="{FF2B5EF4-FFF2-40B4-BE49-F238E27FC236}">
                <a16:creationId xmlns:a16="http://schemas.microsoft.com/office/drawing/2014/main" id="{CBF9D0C1-E3FF-46E8-9C01-7DDEE06E7908}"/>
              </a:ext>
            </a:extLst>
          </p:cNvPr>
          <p:cNvSpPr/>
          <p:nvPr/>
        </p:nvSpPr>
        <p:spPr>
          <a:xfrm>
            <a:off x="9702495" y="2080082"/>
            <a:ext cx="1828800" cy="1645920"/>
          </a:xfrm>
          <a:prstGeom prst="hexag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Negative Outcomes</a:t>
            </a:r>
          </a:p>
        </p:txBody>
      </p:sp>
      <p:sp>
        <p:nvSpPr>
          <p:cNvPr id="15" name="Arrow: Left-Right 14">
            <a:extLst>
              <a:ext uri="{FF2B5EF4-FFF2-40B4-BE49-F238E27FC236}">
                <a16:creationId xmlns:a16="http://schemas.microsoft.com/office/drawing/2014/main" id="{F6A504D7-A608-4C2D-9B6E-4135594488A5}"/>
              </a:ext>
            </a:extLst>
          </p:cNvPr>
          <p:cNvSpPr/>
          <p:nvPr/>
        </p:nvSpPr>
        <p:spPr>
          <a:xfrm>
            <a:off x="7308921" y="5188510"/>
            <a:ext cx="2281805" cy="548640"/>
          </a:xfrm>
          <a:prstGeom prst="lef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Motivation</a:t>
            </a:r>
          </a:p>
        </p:txBody>
      </p:sp>
      <p:sp>
        <p:nvSpPr>
          <p:cNvPr id="17" name="Arrow: Left-Right 16">
            <a:extLst>
              <a:ext uri="{FF2B5EF4-FFF2-40B4-BE49-F238E27FC236}">
                <a16:creationId xmlns:a16="http://schemas.microsoft.com/office/drawing/2014/main" id="{81562BE1-8E83-4CAE-BE58-2DBB9594A139}"/>
              </a:ext>
            </a:extLst>
          </p:cNvPr>
          <p:cNvSpPr/>
          <p:nvPr/>
        </p:nvSpPr>
        <p:spPr>
          <a:xfrm>
            <a:off x="7308921" y="2621415"/>
            <a:ext cx="2281805" cy="548640"/>
          </a:xfrm>
          <a:prstGeom prst="lef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Declining Health</a:t>
            </a:r>
          </a:p>
        </p:txBody>
      </p:sp>
      <p:sp>
        <p:nvSpPr>
          <p:cNvPr id="18" name="Arrow: Right 17">
            <a:extLst>
              <a:ext uri="{FF2B5EF4-FFF2-40B4-BE49-F238E27FC236}">
                <a16:creationId xmlns:a16="http://schemas.microsoft.com/office/drawing/2014/main" id="{352BF807-3211-450E-BCB0-482A5FB93C1D}"/>
              </a:ext>
            </a:extLst>
          </p:cNvPr>
          <p:cNvSpPr/>
          <p:nvPr/>
        </p:nvSpPr>
        <p:spPr>
          <a:xfrm>
            <a:off x="2839503" y="5273154"/>
            <a:ext cx="2444962" cy="54864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Arrow: Right 18">
            <a:extLst>
              <a:ext uri="{FF2B5EF4-FFF2-40B4-BE49-F238E27FC236}">
                <a16:creationId xmlns:a16="http://schemas.microsoft.com/office/drawing/2014/main" id="{FCFC2DA3-4B98-4196-860C-7C19FD3D9A3A}"/>
              </a:ext>
            </a:extLst>
          </p:cNvPr>
          <p:cNvSpPr/>
          <p:nvPr/>
        </p:nvSpPr>
        <p:spPr>
          <a:xfrm>
            <a:off x="2864238" y="2624148"/>
            <a:ext cx="2420226" cy="54864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Arrow: Right 20">
            <a:extLst>
              <a:ext uri="{FF2B5EF4-FFF2-40B4-BE49-F238E27FC236}">
                <a16:creationId xmlns:a16="http://schemas.microsoft.com/office/drawing/2014/main" id="{B66FEDF9-5A4E-4564-9A64-0C3AB8F058EB}"/>
              </a:ext>
            </a:extLst>
          </p:cNvPr>
          <p:cNvSpPr/>
          <p:nvPr/>
        </p:nvSpPr>
        <p:spPr>
          <a:xfrm rot="17882189">
            <a:off x="2112466" y="3903494"/>
            <a:ext cx="2468880" cy="54864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2A600757-223D-4741-A636-EDA74B3EA403}"/>
              </a:ext>
            </a:extLst>
          </p:cNvPr>
          <p:cNvSpPr/>
          <p:nvPr/>
        </p:nvSpPr>
        <p:spPr>
          <a:xfrm>
            <a:off x="1057897" y="5044554"/>
            <a:ext cx="1828800" cy="914400"/>
          </a:xfrm>
          <a:prstGeom prst="rect">
            <a:avLst/>
          </a:prstGeom>
          <a:solidFill>
            <a:schemeClr val="accent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Job Resources</a:t>
            </a:r>
          </a:p>
        </p:txBody>
      </p:sp>
      <p:sp>
        <p:nvSpPr>
          <p:cNvPr id="22" name="Arrow: Right 21">
            <a:extLst>
              <a:ext uri="{FF2B5EF4-FFF2-40B4-BE49-F238E27FC236}">
                <a16:creationId xmlns:a16="http://schemas.microsoft.com/office/drawing/2014/main" id="{9083E2E1-9A6D-44F2-8850-00895461A3D8}"/>
              </a:ext>
            </a:extLst>
          </p:cNvPr>
          <p:cNvSpPr/>
          <p:nvPr/>
        </p:nvSpPr>
        <p:spPr>
          <a:xfrm rot="3754001">
            <a:off x="2075010" y="3991585"/>
            <a:ext cx="2468880" cy="54864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08C456BB-5697-4D14-91C8-20586BD2B704}"/>
              </a:ext>
            </a:extLst>
          </p:cNvPr>
          <p:cNvSpPr/>
          <p:nvPr/>
        </p:nvSpPr>
        <p:spPr>
          <a:xfrm>
            <a:off x="1068380" y="2428382"/>
            <a:ext cx="1828800" cy="914400"/>
          </a:xfrm>
          <a:prstGeom prst="rect">
            <a:avLst/>
          </a:prstGeom>
          <a:solidFill>
            <a:srgbClr val="FF000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Job Demands</a:t>
            </a:r>
          </a:p>
        </p:txBody>
      </p:sp>
      <p:sp>
        <p:nvSpPr>
          <p:cNvPr id="20" name="Title 1">
            <a:extLst>
              <a:ext uri="{FF2B5EF4-FFF2-40B4-BE49-F238E27FC236}">
                <a16:creationId xmlns:a16="http://schemas.microsoft.com/office/drawing/2014/main" id="{32849BC4-BD27-44C2-AB32-9E73FA7F0C88}"/>
              </a:ext>
            </a:extLst>
          </p:cNvPr>
          <p:cNvSpPr txBox="1">
            <a:spLocks/>
          </p:cNvSpPr>
          <p:nvPr/>
        </p:nvSpPr>
        <p:spPr>
          <a:xfrm>
            <a:off x="795337" y="68856"/>
            <a:ext cx="10601325" cy="11603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Job Demand-Resource Model</a:t>
            </a:r>
          </a:p>
        </p:txBody>
      </p:sp>
    </p:spTree>
    <p:extLst>
      <p:ext uri="{BB962C8B-B14F-4D97-AF65-F5344CB8AC3E}">
        <p14:creationId xmlns:p14="http://schemas.microsoft.com/office/powerpoint/2010/main" val="2303094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 name="Rectangle 11">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15B9C92-65BC-4DAD-9D72-B850CA1C73C3}"/>
              </a:ext>
            </a:extLst>
          </p:cNvPr>
          <p:cNvSpPr>
            <a:spLocks noGrp="1"/>
          </p:cNvSpPr>
          <p:nvPr>
            <p:ph type="title"/>
          </p:nvPr>
        </p:nvSpPr>
        <p:spPr>
          <a:xfrm>
            <a:off x="537591" y="728456"/>
            <a:ext cx="4151367" cy="1356587"/>
          </a:xfrm>
        </p:spPr>
        <p:txBody>
          <a:bodyPr>
            <a:normAutofit/>
          </a:bodyPr>
          <a:lstStyle/>
          <a:p>
            <a:r>
              <a:rPr lang="en-US" sz="3200" dirty="0"/>
              <a:t>Supportive Supervision Co-regulation</a:t>
            </a:r>
          </a:p>
        </p:txBody>
      </p:sp>
      <p:sp>
        <p:nvSpPr>
          <p:cNvPr id="14" name="Rectangle 13">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45CDACF-9CD8-4322-BA31-A3A47D8C6F04}"/>
              </a:ext>
            </a:extLst>
          </p:cNvPr>
          <p:cNvSpPr>
            <a:spLocks noGrp="1"/>
          </p:cNvSpPr>
          <p:nvPr>
            <p:ph idx="1"/>
          </p:nvPr>
        </p:nvSpPr>
        <p:spPr>
          <a:xfrm>
            <a:off x="473583" y="2130552"/>
            <a:ext cx="4151366" cy="3998992"/>
          </a:xfrm>
        </p:spPr>
        <p:txBody>
          <a:bodyPr>
            <a:normAutofit/>
          </a:bodyPr>
          <a:lstStyle/>
          <a:p>
            <a:r>
              <a:rPr lang="en-US" sz="2400" dirty="0"/>
              <a:t>Relational support and staff health</a:t>
            </a:r>
          </a:p>
          <a:p>
            <a:endParaRPr lang="en-US" sz="2400" dirty="0"/>
          </a:p>
          <a:p>
            <a:r>
              <a:rPr lang="en-US" sz="2400" dirty="0"/>
              <a:t>Understand stress level and helping fatigue</a:t>
            </a:r>
          </a:p>
          <a:p>
            <a:endParaRPr lang="en-US" sz="2400" dirty="0"/>
          </a:p>
          <a:p>
            <a:r>
              <a:rPr lang="en-US" sz="2400" dirty="0"/>
              <a:t>Time to build trust and safety</a:t>
            </a:r>
          </a:p>
          <a:p>
            <a:endParaRPr lang="en-US" sz="2400" dirty="0"/>
          </a:p>
          <a:p>
            <a:r>
              <a:rPr lang="en-US" sz="2400" dirty="0"/>
              <a:t>Dedicated time to connect</a:t>
            </a:r>
          </a:p>
        </p:txBody>
      </p:sp>
      <p:pic>
        <p:nvPicPr>
          <p:cNvPr id="5" name="Picture 4" descr="A person talking to a person&#10;&#10;Description automatically generated with low confidence">
            <a:extLst>
              <a:ext uri="{FF2B5EF4-FFF2-40B4-BE49-F238E27FC236}">
                <a16:creationId xmlns:a16="http://schemas.microsoft.com/office/drawing/2014/main" id="{0A72D087-35FF-4B67-ADDA-BFE6D97ADF47}"/>
              </a:ext>
            </a:extLst>
          </p:cNvPr>
          <p:cNvPicPr>
            <a:picLocks noChangeAspect="1"/>
          </p:cNvPicPr>
          <p:nvPr/>
        </p:nvPicPr>
        <p:blipFill rotWithShape="1">
          <a:blip r:embed="rId2">
            <a:extLst>
              <a:ext uri="{28A0092B-C50C-407E-A947-70E740481C1C}">
                <a14:useLocalDpi xmlns:a14="http://schemas.microsoft.com/office/drawing/2010/main" val="0"/>
              </a:ext>
            </a:extLst>
          </a:blip>
          <a:srcRect r="19134" b="-1"/>
          <a:stretch/>
        </p:blipFill>
        <p:spPr>
          <a:xfrm>
            <a:off x="5124450" y="634382"/>
            <a:ext cx="6657213" cy="5495162"/>
          </a:xfrm>
          <a:prstGeom prst="rect">
            <a:avLst/>
          </a:prstGeom>
        </p:spPr>
      </p:pic>
    </p:spTree>
    <p:extLst>
      <p:ext uri="{BB962C8B-B14F-4D97-AF65-F5344CB8AC3E}">
        <p14:creationId xmlns:p14="http://schemas.microsoft.com/office/powerpoint/2010/main" val="3742449582"/>
      </p:ext>
    </p:extLst>
  </p:cSld>
  <p:clrMapOvr>
    <a:masterClrMapping/>
  </p:clrMapOvr>
  <mc:AlternateContent xmlns:mc="http://schemas.openxmlformats.org/markup-compatibility/2006" xmlns:p14="http://schemas.microsoft.com/office/powerpoint/2010/main">
    <mc:Choice Requires="p14">
      <p:transition spd="slow" p14:dur="2000" advTm="199805"/>
    </mc:Choice>
    <mc:Fallback xmlns="">
      <p:transition spd="slow" advTm="199805"/>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15B9C92-65BC-4DAD-9D72-B850CA1C73C3}"/>
              </a:ext>
            </a:extLst>
          </p:cNvPr>
          <p:cNvSpPr>
            <a:spLocks noGrp="1"/>
          </p:cNvSpPr>
          <p:nvPr>
            <p:ph type="title"/>
          </p:nvPr>
        </p:nvSpPr>
        <p:spPr>
          <a:xfrm>
            <a:off x="537592" y="642763"/>
            <a:ext cx="4151366" cy="1442280"/>
          </a:xfrm>
        </p:spPr>
        <p:txBody>
          <a:bodyPr>
            <a:normAutofit/>
          </a:bodyPr>
          <a:lstStyle/>
          <a:p>
            <a:r>
              <a:rPr lang="en-US" sz="3200" dirty="0"/>
              <a:t>Supportive Supervision Structure</a:t>
            </a:r>
          </a:p>
        </p:txBody>
      </p:sp>
      <p:sp>
        <p:nvSpPr>
          <p:cNvPr id="15" name="Rectangle 14">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45CDACF-9CD8-4322-BA31-A3A47D8C6F04}"/>
              </a:ext>
            </a:extLst>
          </p:cNvPr>
          <p:cNvSpPr>
            <a:spLocks noGrp="1"/>
          </p:cNvSpPr>
          <p:nvPr>
            <p:ph idx="1"/>
          </p:nvPr>
        </p:nvSpPr>
        <p:spPr>
          <a:xfrm>
            <a:off x="537592" y="2414209"/>
            <a:ext cx="4005225" cy="3446462"/>
          </a:xfrm>
        </p:spPr>
        <p:txBody>
          <a:bodyPr>
            <a:normAutofit/>
          </a:bodyPr>
          <a:lstStyle/>
          <a:p>
            <a:r>
              <a:rPr lang="en-US" dirty="0"/>
              <a:t>Wellness</a:t>
            </a:r>
          </a:p>
          <a:p>
            <a:endParaRPr lang="en-US" dirty="0"/>
          </a:p>
          <a:p>
            <a:r>
              <a:rPr lang="en-US" dirty="0"/>
              <a:t>Professional development</a:t>
            </a:r>
          </a:p>
          <a:p>
            <a:endParaRPr lang="en-US" dirty="0"/>
          </a:p>
          <a:p>
            <a:r>
              <a:rPr lang="en-US" dirty="0"/>
              <a:t>Administrative </a:t>
            </a:r>
          </a:p>
          <a:p>
            <a:endParaRPr lang="en-US" sz="2400" dirty="0"/>
          </a:p>
        </p:txBody>
      </p:sp>
      <p:pic>
        <p:nvPicPr>
          <p:cNvPr id="6" name="Picture 5" descr="Two people looking at a book&#10;&#10;Description automatically generated with low confidence">
            <a:extLst>
              <a:ext uri="{FF2B5EF4-FFF2-40B4-BE49-F238E27FC236}">
                <a16:creationId xmlns:a16="http://schemas.microsoft.com/office/drawing/2014/main" id="{2A71E016-551F-46DB-B531-3EF14DEE222B}"/>
              </a:ext>
            </a:extLst>
          </p:cNvPr>
          <p:cNvPicPr>
            <a:picLocks noChangeAspect="1"/>
          </p:cNvPicPr>
          <p:nvPr/>
        </p:nvPicPr>
        <p:blipFill rotWithShape="1">
          <a:blip r:embed="rId2">
            <a:extLst>
              <a:ext uri="{28A0092B-C50C-407E-A947-70E740481C1C}">
                <a14:useLocalDpi xmlns:a14="http://schemas.microsoft.com/office/drawing/2010/main" val="0"/>
              </a:ext>
            </a:extLst>
          </a:blip>
          <a:srcRect l="2442" r="16692" b="-1"/>
          <a:stretch/>
        </p:blipFill>
        <p:spPr>
          <a:xfrm>
            <a:off x="5124450" y="634382"/>
            <a:ext cx="6657213" cy="5495162"/>
          </a:xfrm>
          <a:prstGeom prst="rect">
            <a:avLst/>
          </a:prstGeom>
        </p:spPr>
      </p:pic>
    </p:spTree>
    <p:extLst>
      <p:ext uri="{BB962C8B-B14F-4D97-AF65-F5344CB8AC3E}">
        <p14:creationId xmlns:p14="http://schemas.microsoft.com/office/powerpoint/2010/main" val="2854978241"/>
      </p:ext>
    </p:extLst>
  </p:cSld>
  <p:clrMapOvr>
    <a:masterClrMapping/>
  </p:clrMapOvr>
  <mc:AlternateContent xmlns:mc="http://schemas.openxmlformats.org/markup-compatibility/2006" xmlns:p14="http://schemas.microsoft.com/office/powerpoint/2010/main">
    <mc:Choice Requires="p14">
      <p:transition spd="slow" p14:dur="2000" advTm="380969"/>
    </mc:Choice>
    <mc:Fallback xmlns="">
      <p:transition spd="slow" advTm="380969"/>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08DFA16-844E-4A1D-BFD3-A133C6D408AB}"/>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6700" kern="1200">
                <a:solidFill>
                  <a:schemeClr val="tx1"/>
                </a:solidFill>
                <a:latin typeface="+mj-lt"/>
                <a:ea typeface="+mj-ea"/>
                <a:cs typeface="+mj-cs"/>
              </a:rPr>
              <a:t>Trauma-Informed Human Resource Strategies</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0588797"/>
      </p:ext>
    </p:extLst>
  </p:cSld>
  <p:clrMapOvr>
    <a:masterClrMapping/>
  </p:clrMapOvr>
  <mc:AlternateContent xmlns:mc="http://schemas.openxmlformats.org/markup-compatibility/2006" xmlns:p14="http://schemas.microsoft.com/office/powerpoint/2010/main">
    <mc:Choice Requires="p14">
      <p:transition spd="slow" p14:dur="2000" advTm="34401"/>
    </mc:Choice>
    <mc:Fallback xmlns="">
      <p:transition spd="slow" advTm="34401"/>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xplosion: 14 Points 6">
            <a:extLst>
              <a:ext uri="{FF2B5EF4-FFF2-40B4-BE49-F238E27FC236}">
                <a16:creationId xmlns:a16="http://schemas.microsoft.com/office/drawing/2014/main" id="{2A330503-4A7B-407A-AF67-09332D3D99D9}"/>
              </a:ext>
            </a:extLst>
          </p:cNvPr>
          <p:cNvSpPr/>
          <p:nvPr/>
        </p:nvSpPr>
        <p:spPr>
          <a:xfrm>
            <a:off x="5073254" y="2114584"/>
            <a:ext cx="2420225" cy="1645920"/>
          </a:xfrm>
          <a:prstGeom prst="irregularSeal2">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Helping Fatigue</a:t>
            </a:r>
          </a:p>
        </p:txBody>
      </p:sp>
      <p:sp>
        <p:nvSpPr>
          <p:cNvPr id="11" name="Oval 10">
            <a:extLst>
              <a:ext uri="{FF2B5EF4-FFF2-40B4-BE49-F238E27FC236}">
                <a16:creationId xmlns:a16="http://schemas.microsoft.com/office/drawing/2014/main" id="{4A8D9FE7-6DA4-4ECA-97C0-19B7FA3722A0}"/>
              </a:ext>
            </a:extLst>
          </p:cNvPr>
          <p:cNvSpPr/>
          <p:nvPr/>
        </p:nvSpPr>
        <p:spPr>
          <a:xfrm>
            <a:off x="9702495" y="4959910"/>
            <a:ext cx="1828800" cy="100584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Positive Outcomes</a:t>
            </a:r>
          </a:p>
        </p:txBody>
      </p:sp>
      <p:sp>
        <p:nvSpPr>
          <p:cNvPr id="12" name="Rectangle 11">
            <a:extLst>
              <a:ext uri="{FF2B5EF4-FFF2-40B4-BE49-F238E27FC236}">
                <a16:creationId xmlns:a16="http://schemas.microsoft.com/office/drawing/2014/main" id="{131C873B-39F2-47D5-B10A-CF7A5F513B37}"/>
              </a:ext>
            </a:extLst>
          </p:cNvPr>
          <p:cNvSpPr/>
          <p:nvPr/>
        </p:nvSpPr>
        <p:spPr>
          <a:xfrm>
            <a:off x="5356599" y="5005630"/>
            <a:ext cx="1828800" cy="914400"/>
          </a:xfrm>
          <a:prstGeom prst="rect">
            <a:avLst/>
          </a:prstGeom>
          <a:solidFill>
            <a:schemeClr val="accent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Engagement</a:t>
            </a:r>
          </a:p>
        </p:txBody>
      </p:sp>
      <p:sp>
        <p:nvSpPr>
          <p:cNvPr id="14" name="Hexagon 13">
            <a:extLst>
              <a:ext uri="{FF2B5EF4-FFF2-40B4-BE49-F238E27FC236}">
                <a16:creationId xmlns:a16="http://schemas.microsoft.com/office/drawing/2014/main" id="{CBF9D0C1-E3FF-46E8-9C01-7DDEE06E7908}"/>
              </a:ext>
            </a:extLst>
          </p:cNvPr>
          <p:cNvSpPr/>
          <p:nvPr/>
        </p:nvSpPr>
        <p:spPr>
          <a:xfrm>
            <a:off x="9702495" y="2080082"/>
            <a:ext cx="1828800" cy="1645920"/>
          </a:xfrm>
          <a:prstGeom prst="hexag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Negative Outcomes</a:t>
            </a:r>
          </a:p>
        </p:txBody>
      </p:sp>
      <p:sp>
        <p:nvSpPr>
          <p:cNvPr id="15" name="Arrow: Left-Right 14">
            <a:extLst>
              <a:ext uri="{FF2B5EF4-FFF2-40B4-BE49-F238E27FC236}">
                <a16:creationId xmlns:a16="http://schemas.microsoft.com/office/drawing/2014/main" id="{F6A504D7-A608-4C2D-9B6E-4135594488A5}"/>
              </a:ext>
            </a:extLst>
          </p:cNvPr>
          <p:cNvSpPr/>
          <p:nvPr/>
        </p:nvSpPr>
        <p:spPr>
          <a:xfrm>
            <a:off x="7308921" y="5188510"/>
            <a:ext cx="2281805" cy="548640"/>
          </a:xfrm>
          <a:prstGeom prst="lef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Motivation</a:t>
            </a:r>
          </a:p>
        </p:txBody>
      </p:sp>
      <p:sp>
        <p:nvSpPr>
          <p:cNvPr id="17" name="Arrow: Left-Right 16">
            <a:extLst>
              <a:ext uri="{FF2B5EF4-FFF2-40B4-BE49-F238E27FC236}">
                <a16:creationId xmlns:a16="http://schemas.microsoft.com/office/drawing/2014/main" id="{81562BE1-8E83-4CAE-BE58-2DBB9594A139}"/>
              </a:ext>
            </a:extLst>
          </p:cNvPr>
          <p:cNvSpPr/>
          <p:nvPr/>
        </p:nvSpPr>
        <p:spPr>
          <a:xfrm>
            <a:off x="7308921" y="2621415"/>
            <a:ext cx="2281805" cy="548640"/>
          </a:xfrm>
          <a:prstGeom prst="lef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Declining Health</a:t>
            </a:r>
          </a:p>
        </p:txBody>
      </p:sp>
      <p:sp>
        <p:nvSpPr>
          <p:cNvPr id="18" name="Arrow: Right 17">
            <a:extLst>
              <a:ext uri="{FF2B5EF4-FFF2-40B4-BE49-F238E27FC236}">
                <a16:creationId xmlns:a16="http://schemas.microsoft.com/office/drawing/2014/main" id="{352BF807-3211-450E-BCB0-482A5FB93C1D}"/>
              </a:ext>
            </a:extLst>
          </p:cNvPr>
          <p:cNvSpPr/>
          <p:nvPr/>
        </p:nvSpPr>
        <p:spPr>
          <a:xfrm>
            <a:off x="2839503" y="5273154"/>
            <a:ext cx="2444962" cy="54864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Arrow: Right 18">
            <a:extLst>
              <a:ext uri="{FF2B5EF4-FFF2-40B4-BE49-F238E27FC236}">
                <a16:creationId xmlns:a16="http://schemas.microsoft.com/office/drawing/2014/main" id="{FCFC2DA3-4B98-4196-860C-7C19FD3D9A3A}"/>
              </a:ext>
            </a:extLst>
          </p:cNvPr>
          <p:cNvSpPr/>
          <p:nvPr/>
        </p:nvSpPr>
        <p:spPr>
          <a:xfrm>
            <a:off x="2864238" y="2624148"/>
            <a:ext cx="2420226" cy="54864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Arrow: Right 20">
            <a:extLst>
              <a:ext uri="{FF2B5EF4-FFF2-40B4-BE49-F238E27FC236}">
                <a16:creationId xmlns:a16="http://schemas.microsoft.com/office/drawing/2014/main" id="{B66FEDF9-5A4E-4564-9A64-0C3AB8F058EB}"/>
              </a:ext>
            </a:extLst>
          </p:cNvPr>
          <p:cNvSpPr/>
          <p:nvPr/>
        </p:nvSpPr>
        <p:spPr>
          <a:xfrm rot="17882189">
            <a:off x="2112466" y="3903494"/>
            <a:ext cx="2468880" cy="54864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2A600757-223D-4741-A636-EDA74B3EA403}"/>
              </a:ext>
            </a:extLst>
          </p:cNvPr>
          <p:cNvSpPr/>
          <p:nvPr/>
        </p:nvSpPr>
        <p:spPr>
          <a:xfrm>
            <a:off x="1057897" y="5044554"/>
            <a:ext cx="1828800" cy="914400"/>
          </a:xfrm>
          <a:prstGeom prst="rect">
            <a:avLst/>
          </a:prstGeom>
          <a:solidFill>
            <a:schemeClr val="accent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Job Resources</a:t>
            </a:r>
          </a:p>
        </p:txBody>
      </p:sp>
      <p:sp>
        <p:nvSpPr>
          <p:cNvPr id="22" name="Arrow: Right 21">
            <a:extLst>
              <a:ext uri="{FF2B5EF4-FFF2-40B4-BE49-F238E27FC236}">
                <a16:creationId xmlns:a16="http://schemas.microsoft.com/office/drawing/2014/main" id="{9083E2E1-9A6D-44F2-8850-00895461A3D8}"/>
              </a:ext>
            </a:extLst>
          </p:cNvPr>
          <p:cNvSpPr/>
          <p:nvPr/>
        </p:nvSpPr>
        <p:spPr>
          <a:xfrm rot="3754001">
            <a:off x="2075010" y="3991585"/>
            <a:ext cx="2468880" cy="54864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08C456BB-5697-4D14-91C8-20586BD2B704}"/>
              </a:ext>
            </a:extLst>
          </p:cNvPr>
          <p:cNvSpPr/>
          <p:nvPr/>
        </p:nvSpPr>
        <p:spPr>
          <a:xfrm>
            <a:off x="1068380" y="2428382"/>
            <a:ext cx="1828800" cy="914400"/>
          </a:xfrm>
          <a:prstGeom prst="rect">
            <a:avLst/>
          </a:prstGeom>
          <a:solidFill>
            <a:srgbClr val="FF000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Job Demands</a:t>
            </a:r>
          </a:p>
        </p:txBody>
      </p:sp>
      <p:sp>
        <p:nvSpPr>
          <p:cNvPr id="20" name="Title 1">
            <a:extLst>
              <a:ext uri="{FF2B5EF4-FFF2-40B4-BE49-F238E27FC236}">
                <a16:creationId xmlns:a16="http://schemas.microsoft.com/office/drawing/2014/main" id="{32849BC4-BD27-44C2-AB32-9E73FA7F0C88}"/>
              </a:ext>
            </a:extLst>
          </p:cNvPr>
          <p:cNvSpPr txBox="1">
            <a:spLocks/>
          </p:cNvSpPr>
          <p:nvPr/>
        </p:nvSpPr>
        <p:spPr>
          <a:xfrm>
            <a:off x="795337" y="68856"/>
            <a:ext cx="10601325" cy="11603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Job Demand-Resource Model</a:t>
            </a:r>
          </a:p>
        </p:txBody>
      </p:sp>
    </p:spTree>
    <p:extLst>
      <p:ext uri="{BB962C8B-B14F-4D97-AF65-F5344CB8AC3E}">
        <p14:creationId xmlns:p14="http://schemas.microsoft.com/office/powerpoint/2010/main" val="338254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08DFA16-844E-4A1D-BFD3-A133C6D408AB}"/>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7200" kern="1200" dirty="0">
                <a:solidFill>
                  <a:schemeClr val="tx1"/>
                </a:solidFill>
                <a:latin typeface="+mj-lt"/>
                <a:ea typeface="+mj-ea"/>
                <a:cs typeface="+mj-cs"/>
              </a:rPr>
              <a:t>What is happening to us?</a:t>
            </a:r>
          </a:p>
        </p:txBody>
      </p:sp>
      <p:sp>
        <p:nvSpPr>
          <p:cNvPr id="20" name="Rectangle 19">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0485818"/>
      </p:ext>
    </p:extLst>
  </p:cSld>
  <p:clrMapOvr>
    <a:masterClrMapping/>
  </p:clrMapOvr>
  <mc:AlternateContent xmlns:mc="http://schemas.openxmlformats.org/markup-compatibility/2006" xmlns:p14="http://schemas.microsoft.com/office/powerpoint/2010/main">
    <mc:Choice Requires="p14">
      <p:transition spd="slow" p14:dur="2000" advTm="5883"/>
    </mc:Choice>
    <mc:Fallback xmlns="">
      <p:transition spd="slow" advTm="5883"/>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B9C92-65BC-4DAD-9D72-B850CA1C73C3}"/>
              </a:ext>
            </a:extLst>
          </p:cNvPr>
          <p:cNvSpPr>
            <a:spLocks noGrp="1"/>
          </p:cNvSpPr>
          <p:nvPr>
            <p:ph type="title"/>
          </p:nvPr>
        </p:nvSpPr>
        <p:spPr>
          <a:xfrm>
            <a:off x="762001" y="803325"/>
            <a:ext cx="5314536" cy="1325563"/>
          </a:xfrm>
        </p:spPr>
        <p:txBody>
          <a:bodyPr>
            <a:normAutofit/>
          </a:bodyPr>
          <a:lstStyle/>
          <a:p>
            <a:r>
              <a:rPr lang="en-US" dirty="0"/>
              <a:t>Time Off</a:t>
            </a:r>
          </a:p>
        </p:txBody>
      </p:sp>
      <p:sp>
        <p:nvSpPr>
          <p:cNvPr id="3" name="Content Placeholder 2">
            <a:extLst>
              <a:ext uri="{FF2B5EF4-FFF2-40B4-BE49-F238E27FC236}">
                <a16:creationId xmlns:a16="http://schemas.microsoft.com/office/drawing/2014/main" id="{245CDACF-9CD8-4322-BA31-A3A47D8C6F04}"/>
              </a:ext>
            </a:extLst>
          </p:cNvPr>
          <p:cNvSpPr>
            <a:spLocks noGrp="1"/>
          </p:cNvSpPr>
          <p:nvPr>
            <p:ph idx="1"/>
          </p:nvPr>
        </p:nvSpPr>
        <p:spPr>
          <a:xfrm>
            <a:off x="762000" y="1906621"/>
            <a:ext cx="5988141" cy="4484451"/>
          </a:xfrm>
        </p:spPr>
        <p:txBody>
          <a:bodyPr anchor="t">
            <a:normAutofit fontScale="92500" lnSpcReduction="10000"/>
          </a:bodyPr>
          <a:lstStyle/>
          <a:p>
            <a:r>
              <a:rPr lang="en-US" dirty="0"/>
              <a:t>Encourage disconnecting from work communications after hours and vacations</a:t>
            </a:r>
          </a:p>
          <a:p>
            <a:pPr marL="457200" lvl="1" indent="0">
              <a:buNone/>
            </a:pPr>
            <a:r>
              <a:rPr lang="en-US" sz="2800" dirty="0"/>
              <a:t> </a:t>
            </a:r>
          </a:p>
          <a:p>
            <a:r>
              <a:rPr lang="en-US" dirty="0"/>
              <a:t>Ensure access to family leave and bereavement</a:t>
            </a:r>
          </a:p>
          <a:p>
            <a:endParaRPr lang="en-US" dirty="0"/>
          </a:p>
          <a:p>
            <a:r>
              <a:rPr lang="en-US" dirty="0"/>
              <a:t>Celebrate those who use their paid time off – be the role model</a:t>
            </a:r>
          </a:p>
          <a:p>
            <a:endParaRPr lang="en-US" dirty="0"/>
          </a:p>
          <a:p>
            <a:r>
              <a:rPr lang="en-US" dirty="0"/>
              <a:t>Power of 2-week vacations</a:t>
            </a:r>
          </a:p>
        </p:txBody>
      </p:sp>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Diagram, engineering drawing&#10;&#10;Description automatically generated">
            <a:extLst>
              <a:ext uri="{FF2B5EF4-FFF2-40B4-BE49-F238E27FC236}">
                <a16:creationId xmlns:a16="http://schemas.microsoft.com/office/drawing/2014/main" id="{043D3DFB-3DA8-4E0E-A207-44C3768994E0}"/>
              </a:ext>
            </a:extLst>
          </p:cNvPr>
          <p:cNvPicPr>
            <a:picLocks noChangeAspect="1"/>
          </p:cNvPicPr>
          <p:nvPr/>
        </p:nvPicPr>
        <p:blipFill rotWithShape="1">
          <a:blip r:embed="rId2">
            <a:extLst>
              <a:ext uri="{28A0092B-C50C-407E-A947-70E740481C1C}">
                <a14:useLocalDpi xmlns:a14="http://schemas.microsoft.com/office/drawing/2010/main" val="0"/>
              </a:ext>
            </a:extLst>
          </a:blip>
          <a:srcRect l="16914" r="18853" b="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1511949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408411"/>
    </mc:Choice>
    <mc:Fallback xmlns="">
      <p:transition spd="slow" advTm="408411"/>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B9C92-65BC-4DAD-9D72-B850CA1C73C3}"/>
              </a:ext>
            </a:extLst>
          </p:cNvPr>
          <p:cNvSpPr>
            <a:spLocks noGrp="1"/>
          </p:cNvSpPr>
          <p:nvPr>
            <p:ph type="title"/>
          </p:nvPr>
        </p:nvSpPr>
        <p:spPr>
          <a:xfrm>
            <a:off x="6289158" y="803325"/>
            <a:ext cx="5259707" cy="1325563"/>
          </a:xfrm>
        </p:spPr>
        <p:txBody>
          <a:bodyPr>
            <a:normAutofit/>
          </a:bodyPr>
          <a:lstStyle/>
          <a:p>
            <a:r>
              <a:rPr lang="en-US"/>
              <a:t>Therapy</a:t>
            </a:r>
          </a:p>
        </p:txBody>
      </p:sp>
      <p:sp>
        <p:nvSpPr>
          <p:cNvPr id="11" name="Freeform: Shape 10">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descr="A picture containing person, person&#10;&#10;Description automatically generated">
            <a:extLst>
              <a:ext uri="{FF2B5EF4-FFF2-40B4-BE49-F238E27FC236}">
                <a16:creationId xmlns:a16="http://schemas.microsoft.com/office/drawing/2014/main" id="{BE507710-9316-47E2-8F92-233132EE4FA5}"/>
              </a:ext>
            </a:extLst>
          </p:cNvPr>
          <p:cNvPicPr>
            <a:picLocks noChangeAspect="1"/>
          </p:cNvPicPr>
          <p:nvPr/>
        </p:nvPicPr>
        <p:blipFill rotWithShape="1">
          <a:blip r:embed="rId3">
            <a:extLst>
              <a:ext uri="{28A0092B-C50C-407E-A947-70E740481C1C}">
                <a14:useLocalDpi xmlns:a14="http://schemas.microsoft.com/office/drawing/2010/main" val="0"/>
              </a:ext>
            </a:extLst>
          </a:blip>
          <a:srcRect l="21777" r="-2" b="-2"/>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3" name="Content Placeholder 2">
            <a:extLst>
              <a:ext uri="{FF2B5EF4-FFF2-40B4-BE49-F238E27FC236}">
                <a16:creationId xmlns:a16="http://schemas.microsoft.com/office/drawing/2014/main" id="{245CDACF-9CD8-4322-BA31-A3A47D8C6F04}"/>
              </a:ext>
            </a:extLst>
          </p:cNvPr>
          <p:cNvSpPr>
            <a:spLocks noGrp="1"/>
          </p:cNvSpPr>
          <p:nvPr>
            <p:ph idx="1"/>
          </p:nvPr>
        </p:nvSpPr>
        <p:spPr>
          <a:xfrm>
            <a:off x="6289158" y="2279017"/>
            <a:ext cx="5259714" cy="3859135"/>
          </a:xfrm>
        </p:spPr>
        <p:txBody>
          <a:bodyPr anchor="t">
            <a:normAutofit/>
          </a:bodyPr>
          <a:lstStyle/>
          <a:p>
            <a:r>
              <a:rPr lang="en-US" dirty="0"/>
              <a:t>Trauma-informed organization provide access to free therapy</a:t>
            </a:r>
          </a:p>
          <a:p>
            <a:endParaRPr lang="en-US" dirty="0"/>
          </a:p>
          <a:p>
            <a:r>
              <a:rPr lang="en-US" dirty="0"/>
              <a:t>Leadership needs to role model the use of therapy for self-care and be able to discuss the process</a:t>
            </a:r>
          </a:p>
        </p:txBody>
      </p:sp>
    </p:spTree>
    <p:extLst>
      <p:ext uri="{BB962C8B-B14F-4D97-AF65-F5344CB8AC3E}">
        <p14:creationId xmlns:p14="http://schemas.microsoft.com/office/powerpoint/2010/main" val="26228106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35358"/>
    </mc:Choice>
    <mc:Fallback xmlns="">
      <p:transition spd="slow" advTm="135358"/>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08DFA16-844E-4A1D-BFD3-A133C6D408AB}"/>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6100" kern="1200">
                <a:solidFill>
                  <a:schemeClr val="tx1"/>
                </a:solidFill>
                <a:latin typeface="+mj-lt"/>
                <a:ea typeface="+mj-ea"/>
                <a:cs typeface="+mj-cs"/>
              </a:rPr>
              <a:t>Positioning a Healthy Culture as a Crucial Job Resource</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0446913"/>
      </p:ext>
    </p:extLst>
  </p:cSld>
  <p:clrMapOvr>
    <a:masterClrMapping/>
  </p:clrMapOvr>
  <mc:AlternateContent xmlns:mc="http://schemas.openxmlformats.org/markup-compatibility/2006" xmlns:p14="http://schemas.microsoft.com/office/powerpoint/2010/main">
    <mc:Choice Requires="p14">
      <p:transition spd="slow" p14:dur="2000" advTm="6407"/>
    </mc:Choice>
    <mc:Fallback xmlns="">
      <p:transition spd="slow" advTm="6407"/>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xplosion: 14 Points 6">
            <a:extLst>
              <a:ext uri="{FF2B5EF4-FFF2-40B4-BE49-F238E27FC236}">
                <a16:creationId xmlns:a16="http://schemas.microsoft.com/office/drawing/2014/main" id="{2A330503-4A7B-407A-AF67-09332D3D99D9}"/>
              </a:ext>
            </a:extLst>
          </p:cNvPr>
          <p:cNvSpPr/>
          <p:nvPr/>
        </p:nvSpPr>
        <p:spPr>
          <a:xfrm>
            <a:off x="5073254" y="2114584"/>
            <a:ext cx="2420225" cy="1645920"/>
          </a:xfrm>
          <a:prstGeom prst="irregularSeal2">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Helping Fatigue</a:t>
            </a:r>
          </a:p>
        </p:txBody>
      </p:sp>
      <p:sp>
        <p:nvSpPr>
          <p:cNvPr id="11" name="Oval 10">
            <a:extLst>
              <a:ext uri="{FF2B5EF4-FFF2-40B4-BE49-F238E27FC236}">
                <a16:creationId xmlns:a16="http://schemas.microsoft.com/office/drawing/2014/main" id="{4A8D9FE7-6DA4-4ECA-97C0-19B7FA3722A0}"/>
              </a:ext>
            </a:extLst>
          </p:cNvPr>
          <p:cNvSpPr/>
          <p:nvPr/>
        </p:nvSpPr>
        <p:spPr>
          <a:xfrm>
            <a:off x="9702495" y="4959910"/>
            <a:ext cx="1828800" cy="100584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Positive Outcomes</a:t>
            </a:r>
          </a:p>
        </p:txBody>
      </p:sp>
      <p:sp>
        <p:nvSpPr>
          <p:cNvPr id="12" name="Rectangle 11">
            <a:extLst>
              <a:ext uri="{FF2B5EF4-FFF2-40B4-BE49-F238E27FC236}">
                <a16:creationId xmlns:a16="http://schemas.microsoft.com/office/drawing/2014/main" id="{131C873B-39F2-47D5-B10A-CF7A5F513B37}"/>
              </a:ext>
            </a:extLst>
          </p:cNvPr>
          <p:cNvSpPr/>
          <p:nvPr/>
        </p:nvSpPr>
        <p:spPr>
          <a:xfrm>
            <a:off x="5356599" y="5005630"/>
            <a:ext cx="1828800" cy="914400"/>
          </a:xfrm>
          <a:prstGeom prst="rect">
            <a:avLst/>
          </a:prstGeom>
          <a:solidFill>
            <a:schemeClr val="accent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Engagement</a:t>
            </a:r>
          </a:p>
        </p:txBody>
      </p:sp>
      <p:sp>
        <p:nvSpPr>
          <p:cNvPr id="14" name="Hexagon 13">
            <a:extLst>
              <a:ext uri="{FF2B5EF4-FFF2-40B4-BE49-F238E27FC236}">
                <a16:creationId xmlns:a16="http://schemas.microsoft.com/office/drawing/2014/main" id="{CBF9D0C1-E3FF-46E8-9C01-7DDEE06E7908}"/>
              </a:ext>
            </a:extLst>
          </p:cNvPr>
          <p:cNvSpPr/>
          <p:nvPr/>
        </p:nvSpPr>
        <p:spPr>
          <a:xfrm>
            <a:off x="9702495" y="2080082"/>
            <a:ext cx="1828800" cy="1645920"/>
          </a:xfrm>
          <a:prstGeom prst="hexag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Negative Outcomes</a:t>
            </a:r>
          </a:p>
        </p:txBody>
      </p:sp>
      <p:sp>
        <p:nvSpPr>
          <p:cNvPr id="15" name="Arrow: Left-Right 14">
            <a:extLst>
              <a:ext uri="{FF2B5EF4-FFF2-40B4-BE49-F238E27FC236}">
                <a16:creationId xmlns:a16="http://schemas.microsoft.com/office/drawing/2014/main" id="{F6A504D7-A608-4C2D-9B6E-4135594488A5}"/>
              </a:ext>
            </a:extLst>
          </p:cNvPr>
          <p:cNvSpPr/>
          <p:nvPr/>
        </p:nvSpPr>
        <p:spPr>
          <a:xfrm>
            <a:off x="7308921" y="5188510"/>
            <a:ext cx="2281805" cy="548640"/>
          </a:xfrm>
          <a:prstGeom prst="lef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Motivation</a:t>
            </a:r>
          </a:p>
        </p:txBody>
      </p:sp>
      <p:sp>
        <p:nvSpPr>
          <p:cNvPr id="17" name="Arrow: Left-Right 16">
            <a:extLst>
              <a:ext uri="{FF2B5EF4-FFF2-40B4-BE49-F238E27FC236}">
                <a16:creationId xmlns:a16="http://schemas.microsoft.com/office/drawing/2014/main" id="{81562BE1-8E83-4CAE-BE58-2DBB9594A139}"/>
              </a:ext>
            </a:extLst>
          </p:cNvPr>
          <p:cNvSpPr/>
          <p:nvPr/>
        </p:nvSpPr>
        <p:spPr>
          <a:xfrm>
            <a:off x="7308921" y="2621415"/>
            <a:ext cx="2281805" cy="548640"/>
          </a:xfrm>
          <a:prstGeom prst="lef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Declining Health</a:t>
            </a:r>
          </a:p>
        </p:txBody>
      </p:sp>
      <p:sp>
        <p:nvSpPr>
          <p:cNvPr id="18" name="Arrow: Right 17">
            <a:extLst>
              <a:ext uri="{FF2B5EF4-FFF2-40B4-BE49-F238E27FC236}">
                <a16:creationId xmlns:a16="http://schemas.microsoft.com/office/drawing/2014/main" id="{352BF807-3211-450E-BCB0-482A5FB93C1D}"/>
              </a:ext>
            </a:extLst>
          </p:cNvPr>
          <p:cNvSpPr/>
          <p:nvPr/>
        </p:nvSpPr>
        <p:spPr>
          <a:xfrm>
            <a:off x="2839503" y="5273154"/>
            <a:ext cx="2444962" cy="54864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Arrow: Right 18">
            <a:extLst>
              <a:ext uri="{FF2B5EF4-FFF2-40B4-BE49-F238E27FC236}">
                <a16:creationId xmlns:a16="http://schemas.microsoft.com/office/drawing/2014/main" id="{FCFC2DA3-4B98-4196-860C-7C19FD3D9A3A}"/>
              </a:ext>
            </a:extLst>
          </p:cNvPr>
          <p:cNvSpPr/>
          <p:nvPr/>
        </p:nvSpPr>
        <p:spPr>
          <a:xfrm>
            <a:off x="2864238" y="2624148"/>
            <a:ext cx="2420226" cy="54864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Arrow: Right 20">
            <a:extLst>
              <a:ext uri="{FF2B5EF4-FFF2-40B4-BE49-F238E27FC236}">
                <a16:creationId xmlns:a16="http://schemas.microsoft.com/office/drawing/2014/main" id="{B66FEDF9-5A4E-4564-9A64-0C3AB8F058EB}"/>
              </a:ext>
            </a:extLst>
          </p:cNvPr>
          <p:cNvSpPr/>
          <p:nvPr/>
        </p:nvSpPr>
        <p:spPr>
          <a:xfrm rot="17882189">
            <a:off x="2112466" y="3903494"/>
            <a:ext cx="2468880" cy="54864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2A600757-223D-4741-A636-EDA74B3EA403}"/>
              </a:ext>
            </a:extLst>
          </p:cNvPr>
          <p:cNvSpPr/>
          <p:nvPr/>
        </p:nvSpPr>
        <p:spPr>
          <a:xfrm>
            <a:off x="1057897" y="5044554"/>
            <a:ext cx="1828800" cy="914400"/>
          </a:xfrm>
          <a:prstGeom prst="rect">
            <a:avLst/>
          </a:prstGeom>
          <a:solidFill>
            <a:schemeClr val="accent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Job Resources</a:t>
            </a:r>
          </a:p>
        </p:txBody>
      </p:sp>
      <p:sp>
        <p:nvSpPr>
          <p:cNvPr id="22" name="Arrow: Right 21">
            <a:extLst>
              <a:ext uri="{FF2B5EF4-FFF2-40B4-BE49-F238E27FC236}">
                <a16:creationId xmlns:a16="http://schemas.microsoft.com/office/drawing/2014/main" id="{9083E2E1-9A6D-44F2-8850-00895461A3D8}"/>
              </a:ext>
            </a:extLst>
          </p:cNvPr>
          <p:cNvSpPr/>
          <p:nvPr/>
        </p:nvSpPr>
        <p:spPr>
          <a:xfrm rot="3754001">
            <a:off x="2075010" y="3991585"/>
            <a:ext cx="2468880" cy="54864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08C456BB-5697-4D14-91C8-20586BD2B704}"/>
              </a:ext>
            </a:extLst>
          </p:cNvPr>
          <p:cNvSpPr/>
          <p:nvPr/>
        </p:nvSpPr>
        <p:spPr>
          <a:xfrm>
            <a:off x="1068380" y="2428382"/>
            <a:ext cx="1828800" cy="914400"/>
          </a:xfrm>
          <a:prstGeom prst="rect">
            <a:avLst/>
          </a:prstGeom>
          <a:solidFill>
            <a:srgbClr val="FF000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Job Demands</a:t>
            </a:r>
          </a:p>
        </p:txBody>
      </p:sp>
      <p:sp>
        <p:nvSpPr>
          <p:cNvPr id="20" name="Title 1">
            <a:extLst>
              <a:ext uri="{FF2B5EF4-FFF2-40B4-BE49-F238E27FC236}">
                <a16:creationId xmlns:a16="http://schemas.microsoft.com/office/drawing/2014/main" id="{32849BC4-BD27-44C2-AB32-9E73FA7F0C88}"/>
              </a:ext>
            </a:extLst>
          </p:cNvPr>
          <p:cNvSpPr txBox="1">
            <a:spLocks/>
          </p:cNvSpPr>
          <p:nvPr/>
        </p:nvSpPr>
        <p:spPr>
          <a:xfrm>
            <a:off x="795337" y="68856"/>
            <a:ext cx="10601325" cy="11603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Job Demand-Resource Model</a:t>
            </a:r>
          </a:p>
        </p:txBody>
      </p:sp>
    </p:spTree>
    <p:extLst>
      <p:ext uri="{BB962C8B-B14F-4D97-AF65-F5344CB8AC3E}">
        <p14:creationId xmlns:p14="http://schemas.microsoft.com/office/powerpoint/2010/main" val="3227819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53105C6-DC09-489B-9455-EB724CB06306}"/>
              </a:ext>
            </a:extLst>
          </p:cNvPr>
          <p:cNvPicPr>
            <a:picLocks noChangeAspect="1"/>
          </p:cNvPicPr>
          <p:nvPr/>
        </p:nvPicPr>
        <p:blipFill rotWithShape="1">
          <a:blip r:embed="rId2">
            <a:extLst>
              <a:ext uri="{28A0092B-C50C-407E-A947-70E740481C1C}">
                <a14:useLocalDpi xmlns:a14="http://schemas.microsoft.com/office/drawing/2010/main" val="0"/>
              </a:ext>
            </a:extLst>
          </a:blip>
          <a:srcRect t="7538" r="23010" b="1211"/>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42E79F-75CE-40BD-8059-9C24CE6C8C61}"/>
              </a:ext>
            </a:extLst>
          </p:cNvPr>
          <p:cNvSpPr>
            <a:spLocks noGrp="1"/>
          </p:cNvSpPr>
          <p:nvPr>
            <p:ph type="title"/>
          </p:nvPr>
        </p:nvSpPr>
        <p:spPr>
          <a:xfrm>
            <a:off x="371093" y="1161288"/>
            <a:ext cx="4181451" cy="1124712"/>
          </a:xfrm>
        </p:spPr>
        <p:txBody>
          <a:bodyPr anchor="b">
            <a:normAutofit/>
          </a:bodyPr>
          <a:lstStyle/>
          <a:p>
            <a:r>
              <a:rPr lang="en-US" sz="3600" dirty="0"/>
              <a:t>Team/Organizational Culture</a:t>
            </a: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DFC41B1-1AB2-4A23-BAD3-E2CE51EB715F}"/>
              </a:ext>
            </a:extLst>
          </p:cNvPr>
          <p:cNvSpPr>
            <a:spLocks noGrp="1"/>
          </p:cNvSpPr>
          <p:nvPr>
            <p:ph idx="1"/>
          </p:nvPr>
        </p:nvSpPr>
        <p:spPr>
          <a:xfrm>
            <a:off x="371093" y="2718054"/>
            <a:ext cx="4444097" cy="3207258"/>
          </a:xfrm>
        </p:spPr>
        <p:txBody>
          <a:bodyPr anchor="t">
            <a:normAutofit/>
          </a:bodyPr>
          <a:lstStyle/>
          <a:p>
            <a:pPr marL="0" indent="0">
              <a:buNone/>
            </a:pPr>
            <a:r>
              <a:rPr lang="en-US" dirty="0"/>
              <a:t>The way staff work together and the set of beliefs and values that guide behavior and decision making</a:t>
            </a:r>
          </a:p>
        </p:txBody>
      </p:sp>
    </p:spTree>
    <p:extLst>
      <p:ext uri="{BB962C8B-B14F-4D97-AF65-F5344CB8AC3E}">
        <p14:creationId xmlns:p14="http://schemas.microsoft.com/office/powerpoint/2010/main" val="2764149755"/>
      </p:ext>
    </p:extLst>
  </p:cSld>
  <p:clrMapOvr>
    <a:masterClrMapping/>
  </p:clrMapOvr>
  <mc:AlternateContent xmlns:mc="http://schemas.openxmlformats.org/markup-compatibility/2006" xmlns:p14="http://schemas.microsoft.com/office/powerpoint/2010/main">
    <mc:Choice Requires="p14">
      <p:transition spd="slow" p14:dur="2000" advTm="25769"/>
    </mc:Choice>
    <mc:Fallback xmlns="">
      <p:transition spd="slow" advTm="25769"/>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close up of a toy&#10;&#10;Description automatically generated">
            <a:extLst>
              <a:ext uri="{FF2B5EF4-FFF2-40B4-BE49-F238E27FC236}">
                <a16:creationId xmlns:a16="http://schemas.microsoft.com/office/drawing/2014/main" id="{59A3006A-7F08-483E-8E55-3FD38349BDAE}"/>
              </a:ext>
            </a:extLst>
          </p:cNvPr>
          <p:cNvPicPr>
            <a:picLocks noChangeAspect="1"/>
          </p:cNvPicPr>
          <p:nvPr/>
        </p:nvPicPr>
        <p:blipFill rotWithShape="1">
          <a:blip r:embed="rId2">
            <a:extLst>
              <a:ext uri="{28A0092B-C50C-407E-A947-70E740481C1C}">
                <a14:useLocalDpi xmlns:a14="http://schemas.microsoft.com/office/drawing/2010/main" val="0"/>
              </a:ext>
            </a:extLst>
          </a:blip>
          <a:srcRect l="14589" r="8709" b="9091"/>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42E79F-75CE-40BD-8059-9C24CE6C8C61}"/>
              </a:ext>
            </a:extLst>
          </p:cNvPr>
          <p:cNvSpPr>
            <a:spLocks noGrp="1"/>
          </p:cNvSpPr>
          <p:nvPr>
            <p:ph type="title"/>
          </p:nvPr>
        </p:nvSpPr>
        <p:spPr>
          <a:xfrm>
            <a:off x="371094" y="1161288"/>
            <a:ext cx="4667834" cy="1124712"/>
          </a:xfrm>
        </p:spPr>
        <p:txBody>
          <a:bodyPr anchor="b">
            <a:normAutofit/>
          </a:bodyPr>
          <a:lstStyle/>
          <a:p>
            <a:r>
              <a:rPr lang="en-US" sz="3600" dirty="0"/>
              <a:t>Program/Organizational Climate</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DFC41B1-1AB2-4A23-BAD3-E2CE51EB715F}"/>
              </a:ext>
            </a:extLst>
          </p:cNvPr>
          <p:cNvSpPr>
            <a:spLocks noGrp="1"/>
          </p:cNvSpPr>
          <p:nvPr>
            <p:ph idx="1"/>
          </p:nvPr>
        </p:nvSpPr>
        <p:spPr>
          <a:xfrm>
            <a:off x="371094" y="2718054"/>
            <a:ext cx="4016080" cy="3207258"/>
          </a:xfrm>
        </p:spPr>
        <p:txBody>
          <a:bodyPr anchor="t">
            <a:normAutofit/>
          </a:bodyPr>
          <a:lstStyle/>
          <a:p>
            <a:pPr marL="0" indent="0">
              <a:buNone/>
            </a:pPr>
            <a:r>
              <a:rPr lang="en-US" dirty="0"/>
              <a:t>How the people experience the program or organization including the physical space, processes, and staff</a:t>
            </a:r>
          </a:p>
        </p:txBody>
      </p:sp>
    </p:spTree>
    <p:extLst>
      <p:ext uri="{BB962C8B-B14F-4D97-AF65-F5344CB8AC3E}">
        <p14:creationId xmlns:p14="http://schemas.microsoft.com/office/powerpoint/2010/main" val="3396775388"/>
      </p:ext>
    </p:extLst>
  </p:cSld>
  <p:clrMapOvr>
    <a:masterClrMapping/>
  </p:clrMapOvr>
  <mc:AlternateContent xmlns:mc="http://schemas.openxmlformats.org/markup-compatibility/2006" xmlns:p14="http://schemas.microsoft.com/office/powerpoint/2010/main">
    <mc:Choice Requires="p14">
      <p:transition spd="slow" p14:dur="2000" advTm="50272"/>
    </mc:Choice>
    <mc:Fallback xmlns="">
      <p:transition spd="slow" advTm="50272"/>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08DFA16-844E-4A1D-BFD3-A133C6D408AB}"/>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kern="1200">
                <a:solidFill>
                  <a:schemeClr val="tx1"/>
                </a:solidFill>
                <a:latin typeface="+mj-lt"/>
                <a:ea typeface="+mj-ea"/>
                <a:cs typeface="+mj-cs"/>
              </a:rPr>
              <a:t>Promoting Engagement to Improve Outcomes</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6960070"/>
      </p:ext>
    </p:extLst>
  </p:cSld>
  <p:clrMapOvr>
    <a:masterClrMapping/>
  </p:clrMapOvr>
  <mc:AlternateContent xmlns:mc="http://schemas.openxmlformats.org/markup-compatibility/2006" xmlns:p14="http://schemas.microsoft.com/office/powerpoint/2010/main">
    <mc:Choice Requires="p14">
      <p:transition spd="slow" p14:dur="2000" advTm="4305"/>
    </mc:Choice>
    <mc:Fallback xmlns="">
      <p:transition spd="slow" advTm="4305"/>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xplosion: 14 Points 6">
            <a:extLst>
              <a:ext uri="{FF2B5EF4-FFF2-40B4-BE49-F238E27FC236}">
                <a16:creationId xmlns:a16="http://schemas.microsoft.com/office/drawing/2014/main" id="{2A330503-4A7B-407A-AF67-09332D3D99D9}"/>
              </a:ext>
            </a:extLst>
          </p:cNvPr>
          <p:cNvSpPr/>
          <p:nvPr/>
        </p:nvSpPr>
        <p:spPr>
          <a:xfrm>
            <a:off x="5073254" y="2114584"/>
            <a:ext cx="2420225" cy="1645920"/>
          </a:xfrm>
          <a:prstGeom prst="irregularSeal2">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Helping Fatigue</a:t>
            </a:r>
          </a:p>
        </p:txBody>
      </p:sp>
      <p:sp>
        <p:nvSpPr>
          <p:cNvPr id="11" name="Oval 10">
            <a:extLst>
              <a:ext uri="{FF2B5EF4-FFF2-40B4-BE49-F238E27FC236}">
                <a16:creationId xmlns:a16="http://schemas.microsoft.com/office/drawing/2014/main" id="{4A8D9FE7-6DA4-4ECA-97C0-19B7FA3722A0}"/>
              </a:ext>
            </a:extLst>
          </p:cNvPr>
          <p:cNvSpPr/>
          <p:nvPr/>
        </p:nvSpPr>
        <p:spPr>
          <a:xfrm>
            <a:off x="9702495" y="4959910"/>
            <a:ext cx="1828800" cy="100584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Positive Outcomes</a:t>
            </a:r>
          </a:p>
        </p:txBody>
      </p:sp>
      <p:sp>
        <p:nvSpPr>
          <p:cNvPr id="12" name="Rectangle 11">
            <a:extLst>
              <a:ext uri="{FF2B5EF4-FFF2-40B4-BE49-F238E27FC236}">
                <a16:creationId xmlns:a16="http://schemas.microsoft.com/office/drawing/2014/main" id="{131C873B-39F2-47D5-B10A-CF7A5F513B37}"/>
              </a:ext>
            </a:extLst>
          </p:cNvPr>
          <p:cNvSpPr/>
          <p:nvPr/>
        </p:nvSpPr>
        <p:spPr>
          <a:xfrm>
            <a:off x="5356599" y="5005630"/>
            <a:ext cx="1828800" cy="914400"/>
          </a:xfrm>
          <a:prstGeom prst="rect">
            <a:avLst/>
          </a:prstGeom>
          <a:solidFill>
            <a:schemeClr val="accent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Engagement</a:t>
            </a:r>
          </a:p>
        </p:txBody>
      </p:sp>
      <p:sp>
        <p:nvSpPr>
          <p:cNvPr id="14" name="Hexagon 13">
            <a:extLst>
              <a:ext uri="{FF2B5EF4-FFF2-40B4-BE49-F238E27FC236}">
                <a16:creationId xmlns:a16="http://schemas.microsoft.com/office/drawing/2014/main" id="{CBF9D0C1-E3FF-46E8-9C01-7DDEE06E7908}"/>
              </a:ext>
            </a:extLst>
          </p:cNvPr>
          <p:cNvSpPr/>
          <p:nvPr/>
        </p:nvSpPr>
        <p:spPr>
          <a:xfrm>
            <a:off x="9702495" y="2080082"/>
            <a:ext cx="1828800" cy="1645920"/>
          </a:xfrm>
          <a:prstGeom prst="hexag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Negative Outcomes</a:t>
            </a:r>
          </a:p>
        </p:txBody>
      </p:sp>
      <p:sp>
        <p:nvSpPr>
          <p:cNvPr id="15" name="Arrow: Left-Right 14">
            <a:extLst>
              <a:ext uri="{FF2B5EF4-FFF2-40B4-BE49-F238E27FC236}">
                <a16:creationId xmlns:a16="http://schemas.microsoft.com/office/drawing/2014/main" id="{F6A504D7-A608-4C2D-9B6E-4135594488A5}"/>
              </a:ext>
            </a:extLst>
          </p:cNvPr>
          <p:cNvSpPr/>
          <p:nvPr/>
        </p:nvSpPr>
        <p:spPr>
          <a:xfrm>
            <a:off x="7308921" y="5188510"/>
            <a:ext cx="2281805" cy="548640"/>
          </a:xfrm>
          <a:prstGeom prst="lef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Motivation</a:t>
            </a:r>
          </a:p>
        </p:txBody>
      </p:sp>
      <p:sp>
        <p:nvSpPr>
          <p:cNvPr id="17" name="Arrow: Left-Right 16">
            <a:extLst>
              <a:ext uri="{FF2B5EF4-FFF2-40B4-BE49-F238E27FC236}">
                <a16:creationId xmlns:a16="http://schemas.microsoft.com/office/drawing/2014/main" id="{81562BE1-8E83-4CAE-BE58-2DBB9594A139}"/>
              </a:ext>
            </a:extLst>
          </p:cNvPr>
          <p:cNvSpPr/>
          <p:nvPr/>
        </p:nvSpPr>
        <p:spPr>
          <a:xfrm>
            <a:off x="7308921" y="2621415"/>
            <a:ext cx="2281805" cy="548640"/>
          </a:xfrm>
          <a:prstGeom prst="lef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Declining Health</a:t>
            </a:r>
          </a:p>
        </p:txBody>
      </p:sp>
      <p:sp>
        <p:nvSpPr>
          <p:cNvPr id="18" name="Arrow: Right 17">
            <a:extLst>
              <a:ext uri="{FF2B5EF4-FFF2-40B4-BE49-F238E27FC236}">
                <a16:creationId xmlns:a16="http://schemas.microsoft.com/office/drawing/2014/main" id="{352BF807-3211-450E-BCB0-482A5FB93C1D}"/>
              </a:ext>
            </a:extLst>
          </p:cNvPr>
          <p:cNvSpPr/>
          <p:nvPr/>
        </p:nvSpPr>
        <p:spPr>
          <a:xfrm>
            <a:off x="2839503" y="5273154"/>
            <a:ext cx="2444962" cy="54864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Arrow: Right 18">
            <a:extLst>
              <a:ext uri="{FF2B5EF4-FFF2-40B4-BE49-F238E27FC236}">
                <a16:creationId xmlns:a16="http://schemas.microsoft.com/office/drawing/2014/main" id="{FCFC2DA3-4B98-4196-860C-7C19FD3D9A3A}"/>
              </a:ext>
            </a:extLst>
          </p:cNvPr>
          <p:cNvSpPr/>
          <p:nvPr/>
        </p:nvSpPr>
        <p:spPr>
          <a:xfrm>
            <a:off x="2864238" y="2624148"/>
            <a:ext cx="2420226" cy="54864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Arrow: Right 20">
            <a:extLst>
              <a:ext uri="{FF2B5EF4-FFF2-40B4-BE49-F238E27FC236}">
                <a16:creationId xmlns:a16="http://schemas.microsoft.com/office/drawing/2014/main" id="{B66FEDF9-5A4E-4564-9A64-0C3AB8F058EB}"/>
              </a:ext>
            </a:extLst>
          </p:cNvPr>
          <p:cNvSpPr/>
          <p:nvPr/>
        </p:nvSpPr>
        <p:spPr>
          <a:xfrm rot="17882189">
            <a:off x="2112466" y="3903494"/>
            <a:ext cx="2468880" cy="54864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2A600757-223D-4741-A636-EDA74B3EA403}"/>
              </a:ext>
            </a:extLst>
          </p:cNvPr>
          <p:cNvSpPr/>
          <p:nvPr/>
        </p:nvSpPr>
        <p:spPr>
          <a:xfrm>
            <a:off x="1057897" y="5044554"/>
            <a:ext cx="1828800" cy="914400"/>
          </a:xfrm>
          <a:prstGeom prst="rect">
            <a:avLst/>
          </a:prstGeom>
          <a:solidFill>
            <a:schemeClr val="accent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Job Resources</a:t>
            </a:r>
          </a:p>
        </p:txBody>
      </p:sp>
      <p:sp>
        <p:nvSpPr>
          <p:cNvPr id="22" name="Arrow: Right 21">
            <a:extLst>
              <a:ext uri="{FF2B5EF4-FFF2-40B4-BE49-F238E27FC236}">
                <a16:creationId xmlns:a16="http://schemas.microsoft.com/office/drawing/2014/main" id="{9083E2E1-9A6D-44F2-8850-00895461A3D8}"/>
              </a:ext>
            </a:extLst>
          </p:cNvPr>
          <p:cNvSpPr/>
          <p:nvPr/>
        </p:nvSpPr>
        <p:spPr>
          <a:xfrm rot="3754001">
            <a:off x="2075010" y="3991585"/>
            <a:ext cx="2468880" cy="54864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08C456BB-5697-4D14-91C8-20586BD2B704}"/>
              </a:ext>
            </a:extLst>
          </p:cNvPr>
          <p:cNvSpPr/>
          <p:nvPr/>
        </p:nvSpPr>
        <p:spPr>
          <a:xfrm>
            <a:off x="1068380" y="2428382"/>
            <a:ext cx="1828800" cy="914400"/>
          </a:xfrm>
          <a:prstGeom prst="rect">
            <a:avLst/>
          </a:prstGeom>
          <a:solidFill>
            <a:srgbClr val="FF000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Job Demands</a:t>
            </a:r>
          </a:p>
        </p:txBody>
      </p:sp>
      <p:sp>
        <p:nvSpPr>
          <p:cNvPr id="20" name="Title 1">
            <a:extLst>
              <a:ext uri="{FF2B5EF4-FFF2-40B4-BE49-F238E27FC236}">
                <a16:creationId xmlns:a16="http://schemas.microsoft.com/office/drawing/2014/main" id="{32849BC4-BD27-44C2-AB32-9E73FA7F0C88}"/>
              </a:ext>
            </a:extLst>
          </p:cNvPr>
          <p:cNvSpPr txBox="1">
            <a:spLocks/>
          </p:cNvSpPr>
          <p:nvPr/>
        </p:nvSpPr>
        <p:spPr>
          <a:xfrm>
            <a:off x="795337" y="68856"/>
            <a:ext cx="10601325" cy="11603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Job Demand-Resource Model</a:t>
            </a:r>
          </a:p>
        </p:txBody>
      </p:sp>
    </p:spTree>
    <p:extLst>
      <p:ext uri="{BB962C8B-B14F-4D97-AF65-F5344CB8AC3E}">
        <p14:creationId xmlns:p14="http://schemas.microsoft.com/office/powerpoint/2010/main" val="4154572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Rectangle 20">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42E79F-75CE-40BD-8059-9C24CE6C8C61}"/>
              </a:ext>
            </a:extLst>
          </p:cNvPr>
          <p:cNvSpPr>
            <a:spLocks noGrp="1"/>
          </p:cNvSpPr>
          <p:nvPr>
            <p:ph type="title"/>
          </p:nvPr>
        </p:nvSpPr>
        <p:spPr>
          <a:xfrm>
            <a:off x="841247" y="978619"/>
            <a:ext cx="3410712" cy="1106424"/>
          </a:xfrm>
        </p:spPr>
        <p:txBody>
          <a:bodyPr>
            <a:normAutofit/>
          </a:bodyPr>
          <a:lstStyle/>
          <a:p>
            <a:r>
              <a:rPr lang="en-US" sz="3600" dirty="0"/>
              <a:t>Engagement</a:t>
            </a:r>
          </a:p>
        </p:txBody>
      </p:sp>
      <p:sp>
        <p:nvSpPr>
          <p:cNvPr id="23" name="Rectangle 22">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DFC41B1-1AB2-4A23-BAD3-E2CE51EB715F}"/>
              </a:ext>
            </a:extLst>
          </p:cNvPr>
          <p:cNvSpPr>
            <a:spLocks noGrp="1"/>
          </p:cNvSpPr>
          <p:nvPr>
            <p:ph idx="1"/>
          </p:nvPr>
        </p:nvSpPr>
        <p:spPr>
          <a:xfrm>
            <a:off x="841248" y="2252870"/>
            <a:ext cx="3412219" cy="3560251"/>
          </a:xfrm>
        </p:spPr>
        <p:txBody>
          <a:bodyPr>
            <a:normAutofit/>
          </a:bodyPr>
          <a:lstStyle/>
          <a:p>
            <a:pPr marL="0" indent="0">
              <a:buNone/>
            </a:pPr>
            <a:r>
              <a:rPr lang="en-US" sz="2400" dirty="0"/>
              <a:t>Positive, fulfilling, work-related state of mind that is characterized by grit (passion and perseverance) and dedication (importance, pride, and challenge)</a:t>
            </a:r>
          </a:p>
        </p:txBody>
      </p:sp>
      <p:pic>
        <p:nvPicPr>
          <p:cNvPr id="4" name="Picture 3">
            <a:extLst>
              <a:ext uri="{FF2B5EF4-FFF2-40B4-BE49-F238E27FC236}">
                <a16:creationId xmlns:a16="http://schemas.microsoft.com/office/drawing/2014/main" id="{D2A1A0F9-49ED-4F98-A3A5-0A2A46D35638}"/>
              </a:ext>
            </a:extLst>
          </p:cNvPr>
          <p:cNvPicPr>
            <a:picLocks noChangeAspect="1"/>
          </p:cNvPicPr>
          <p:nvPr/>
        </p:nvPicPr>
        <p:blipFill>
          <a:blip r:embed="rId2"/>
          <a:stretch>
            <a:fillRect/>
          </a:stretch>
        </p:blipFill>
        <p:spPr>
          <a:xfrm>
            <a:off x="5156842" y="1970478"/>
            <a:ext cx="6656922" cy="2475555"/>
          </a:xfrm>
          <a:prstGeom prst="rect">
            <a:avLst/>
          </a:prstGeom>
        </p:spPr>
      </p:pic>
    </p:spTree>
    <p:extLst>
      <p:ext uri="{BB962C8B-B14F-4D97-AF65-F5344CB8AC3E}">
        <p14:creationId xmlns:p14="http://schemas.microsoft.com/office/powerpoint/2010/main" val="633861093"/>
      </p:ext>
    </p:extLst>
  </p:cSld>
  <p:clrMapOvr>
    <a:masterClrMapping/>
  </p:clrMapOvr>
  <mc:AlternateContent xmlns:mc="http://schemas.openxmlformats.org/markup-compatibility/2006" xmlns:p14="http://schemas.microsoft.com/office/powerpoint/2010/main">
    <mc:Choice Requires="p14">
      <p:transition spd="slow" p14:dur="2000" advTm="57352"/>
    </mc:Choice>
    <mc:Fallback xmlns="">
      <p:transition spd="slow" advTm="57352"/>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4" name="Rectangle 33">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42E79F-75CE-40BD-8059-9C24CE6C8C61}"/>
              </a:ext>
            </a:extLst>
          </p:cNvPr>
          <p:cNvSpPr>
            <a:spLocks noGrp="1"/>
          </p:cNvSpPr>
          <p:nvPr>
            <p:ph type="title"/>
          </p:nvPr>
        </p:nvSpPr>
        <p:spPr>
          <a:xfrm>
            <a:off x="841247" y="978619"/>
            <a:ext cx="3410712" cy="1106424"/>
          </a:xfrm>
        </p:spPr>
        <p:txBody>
          <a:bodyPr>
            <a:normAutofit/>
          </a:bodyPr>
          <a:lstStyle/>
          <a:p>
            <a:r>
              <a:rPr lang="en-US" sz="3600" dirty="0"/>
              <a:t>Lack of Engagement</a:t>
            </a:r>
          </a:p>
        </p:txBody>
      </p:sp>
      <p:sp>
        <p:nvSpPr>
          <p:cNvPr id="36" name="Rectangle 35">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DFC41B1-1AB2-4A23-BAD3-E2CE51EB715F}"/>
              </a:ext>
            </a:extLst>
          </p:cNvPr>
          <p:cNvSpPr>
            <a:spLocks noGrp="1"/>
          </p:cNvSpPr>
          <p:nvPr>
            <p:ph idx="1"/>
          </p:nvPr>
        </p:nvSpPr>
        <p:spPr>
          <a:xfrm>
            <a:off x="841248" y="2121197"/>
            <a:ext cx="3412219" cy="4008347"/>
          </a:xfrm>
        </p:spPr>
        <p:txBody>
          <a:bodyPr>
            <a:normAutofit fontScale="92500"/>
          </a:bodyPr>
          <a:lstStyle/>
          <a:p>
            <a:pPr marL="0" indent="0">
              <a:buNone/>
              <a:defRPr/>
            </a:pPr>
            <a:r>
              <a:rPr lang="en-US" sz="1800" dirty="0"/>
              <a:t>“Actively disengaged employees erode an organization's bottom line while breaking the spirits of colleagues in the process. Within the U.S. workforce, Gallup estimates this cost to be more than $300 billion in lost productivity alone. In stark contrast, world-class organizations with an engagement ratio near 8:1 have built a sustainable model…As organizations move toward this benchmark, they greatly reduce the negative impact of actively disengaged employees while unleashing the organization's potential for rapid growth.” – Gallup</a:t>
            </a:r>
            <a:endParaRPr lang="en-US" sz="1800" dirty="0">
              <a:sym typeface="Wingdings"/>
            </a:endParaRPr>
          </a:p>
        </p:txBody>
      </p:sp>
      <p:pic>
        <p:nvPicPr>
          <p:cNvPr id="4" name="Picture 3">
            <a:extLst>
              <a:ext uri="{FF2B5EF4-FFF2-40B4-BE49-F238E27FC236}">
                <a16:creationId xmlns:a16="http://schemas.microsoft.com/office/drawing/2014/main" id="{6DF8D304-5D2C-411B-AE45-792D5545283A}"/>
              </a:ext>
            </a:extLst>
          </p:cNvPr>
          <p:cNvPicPr>
            <a:picLocks noChangeAspect="1"/>
          </p:cNvPicPr>
          <p:nvPr/>
        </p:nvPicPr>
        <p:blipFill>
          <a:blip r:embed="rId2"/>
          <a:stretch>
            <a:fillRect/>
          </a:stretch>
        </p:blipFill>
        <p:spPr>
          <a:xfrm>
            <a:off x="5163053" y="2093976"/>
            <a:ext cx="6619372" cy="2461591"/>
          </a:xfrm>
          <a:prstGeom prst="rect">
            <a:avLst/>
          </a:prstGeom>
        </p:spPr>
      </p:pic>
    </p:spTree>
    <p:extLst>
      <p:ext uri="{BB962C8B-B14F-4D97-AF65-F5344CB8AC3E}">
        <p14:creationId xmlns:p14="http://schemas.microsoft.com/office/powerpoint/2010/main" val="379448974"/>
      </p:ext>
    </p:extLst>
  </p:cSld>
  <p:clrMapOvr>
    <a:masterClrMapping/>
  </p:clrMapOvr>
  <mc:AlternateContent xmlns:mc="http://schemas.openxmlformats.org/markup-compatibility/2006" xmlns:p14="http://schemas.microsoft.com/office/powerpoint/2010/main">
    <mc:Choice Requires="p14">
      <p:transition spd="slow" p14:dur="2000" advTm="128680"/>
    </mc:Choice>
    <mc:Fallback xmlns="">
      <p:transition spd="slow" advTm="12868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41DE57E-D7E6-4F2D-BC80-DD29B2574079}"/>
              </a:ext>
            </a:extLst>
          </p:cNvPr>
          <p:cNvSpPr>
            <a:spLocks noGrp="1"/>
          </p:cNvSpPr>
          <p:nvPr>
            <p:ph type="title"/>
          </p:nvPr>
        </p:nvSpPr>
        <p:spPr>
          <a:xfrm>
            <a:off x="5297762" y="329184"/>
            <a:ext cx="6251110" cy="1783080"/>
          </a:xfrm>
        </p:spPr>
        <p:txBody>
          <a:bodyPr anchor="b">
            <a:normAutofit/>
          </a:bodyPr>
          <a:lstStyle/>
          <a:p>
            <a:r>
              <a:rPr lang="en-US" sz="5400"/>
              <a:t>Leading Professions for Burnout</a:t>
            </a:r>
          </a:p>
        </p:txBody>
      </p:sp>
      <p:pic>
        <p:nvPicPr>
          <p:cNvPr id="8" name="Picture 7" descr="A person with the hand up&#10;&#10;Description automatically generated with low confidence">
            <a:extLst>
              <a:ext uri="{FF2B5EF4-FFF2-40B4-BE49-F238E27FC236}">
                <a16:creationId xmlns:a16="http://schemas.microsoft.com/office/drawing/2014/main" id="{81FC95E0-FA50-45BF-BAD2-2C92EF438F76}"/>
              </a:ext>
            </a:extLst>
          </p:cNvPr>
          <p:cNvPicPr>
            <a:picLocks noChangeAspect="1"/>
          </p:cNvPicPr>
          <p:nvPr/>
        </p:nvPicPr>
        <p:blipFill rotWithShape="1">
          <a:blip r:embed="rId2">
            <a:extLst>
              <a:ext uri="{28A0092B-C50C-407E-A947-70E740481C1C}">
                <a14:useLocalDpi xmlns:a14="http://schemas.microsoft.com/office/drawing/2010/main" val="0"/>
              </a:ext>
            </a:extLst>
          </a:blip>
          <a:srcRect l="40622" r="8445"/>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CD02C25-C925-4482-9FAE-5C44B4FA6118}"/>
              </a:ext>
            </a:extLst>
          </p:cNvPr>
          <p:cNvSpPr>
            <a:spLocks noGrp="1"/>
          </p:cNvSpPr>
          <p:nvPr>
            <p:ph idx="1"/>
          </p:nvPr>
        </p:nvSpPr>
        <p:spPr>
          <a:xfrm>
            <a:off x="5297762" y="2706624"/>
            <a:ext cx="6251110" cy="3861880"/>
          </a:xfrm>
        </p:spPr>
        <p:txBody>
          <a:bodyPr>
            <a:normAutofit lnSpcReduction="10000"/>
          </a:bodyPr>
          <a:lstStyle/>
          <a:p>
            <a:pPr marL="514350" indent="-514350">
              <a:buFont typeface="+mj-lt"/>
              <a:buAutoNum type="arabicPeriod"/>
            </a:pPr>
            <a:r>
              <a:rPr lang="en-US" sz="3200" dirty="0"/>
              <a:t>Physicians </a:t>
            </a:r>
          </a:p>
          <a:p>
            <a:pPr marL="514350" indent="-514350">
              <a:buFont typeface="+mj-lt"/>
              <a:buAutoNum type="arabicPeriod"/>
            </a:pPr>
            <a:r>
              <a:rPr lang="en-US" sz="3200" dirty="0"/>
              <a:t>Nurses</a:t>
            </a:r>
          </a:p>
          <a:p>
            <a:pPr marL="514350" indent="-514350">
              <a:buFont typeface="+mj-lt"/>
              <a:buAutoNum type="arabicPeriod"/>
            </a:pPr>
            <a:r>
              <a:rPr lang="en-US" sz="3200" dirty="0"/>
              <a:t>Social work/social services</a:t>
            </a:r>
          </a:p>
          <a:p>
            <a:pPr marL="514350" indent="-514350">
              <a:buFont typeface="+mj-lt"/>
              <a:buAutoNum type="arabicPeriod"/>
            </a:pPr>
            <a:r>
              <a:rPr lang="en-US" sz="3200" dirty="0"/>
              <a:t>Teachers</a:t>
            </a:r>
          </a:p>
          <a:p>
            <a:pPr marL="514350" indent="-514350">
              <a:buFont typeface="+mj-lt"/>
              <a:buAutoNum type="arabicPeriod"/>
            </a:pPr>
            <a:r>
              <a:rPr lang="en-US" sz="3200" dirty="0"/>
              <a:t>Principals</a:t>
            </a:r>
          </a:p>
          <a:p>
            <a:pPr marL="514350" indent="-514350">
              <a:buFont typeface="+mj-lt"/>
              <a:buAutoNum type="arabicPeriod"/>
            </a:pPr>
            <a:r>
              <a:rPr lang="en-US" sz="3200" dirty="0"/>
              <a:t>Lawyers</a:t>
            </a:r>
          </a:p>
          <a:p>
            <a:pPr marL="514350" indent="-514350">
              <a:buFont typeface="+mj-lt"/>
              <a:buAutoNum type="arabicPeriod"/>
            </a:pPr>
            <a:r>
              <a:rPr lang="en-US" sz="3200" dirty="0"/>
              <a:t>Police officers</a:t>
            </a:r>
          </a:p>
          <a:p>
            <a:endParaRPr lang="en-US" sz="3200" dirty="0"/>
          </a:p>
        </p:txBody>
      </p:sp>
    </p:spTree>
    <p:extLst>
      <p:ext uri="{BB962C8B-B14F-4D97-AF65-F5344CB8AC3E}">
        <p14:creationId xmlns:p14="http://schemas.microsoft.com/office/powerpoint/2010/main" val="2120470450"/>
      </p:ext>
    </p:extLst>
  </p:cSld>
  <p:clrMapOvr>
    <a:masterClrMapping/>
  </p:clrMapOvr>
  <mc:AlternateContent xmlns:mc="http://schemas.openxmlformats.org/markup-compatibility/2006" xmlns:p14="http://schemas.microsoft.com/office/powerpoint/2010/main">
    <mc:Choice Requires="p14">
      <p:transition spd="slow" p14:dur="2000" advTm="81154"/>
    </mc:Choice>
    <mc:Fallback xmlns="">
      <p:transition spd="slow" advTm="81154"/>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2854001-B4AF-4E18-9D2E-33E37F97A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42E79F-75CE-40BD-8059-9C24CE6C8C61}"/>
              </a:ext>
            </a:extLst>
          </p:cNvPr>
          <p:cNvSpPr>
            <a:spLocks noGrp="1"/>
          </p:cNvSpPr>
          <p:nvPr>
            <p:ph type="title"/>
          </p:nvPr>
        </p:nvSpPr>
        <p:spPr>
          <a:xfrm>
            <a:off x="612648" y="1078992"/>
            <a:ext cx="6268770" cy="1536192"/>
          </a:xfrm>
        </p:spPr>
        <p:txBody>
          <a:bodyPr anchor="b">
            <a:normAutofit/>
          </a:bodyPr>
          <a:lstStyle/>
          <a:p>
            <a:r>
              <a:rPr lang="en-US" sz="5200"/>
              <a:t>Positive Regard</a:t>
            </a:r>
          </a:p>
        </p:txBody>
      </p:sp>
      <p:sp>
        <p:nvSpPr>
          <p:cNvPr id="29" name="Rectangle 28">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DFC41B1-1AB2-4A23-BAD3-E2CE51EB715F}"/>
              </a:ext>
            </a:extLst>
          </p:cNvPr>
          <p:cNvSpPr>
            <a:spLocks noGrp="1"/>
          </p:cNvSpPr>
          <p:nvPr>
            <p:ph idx="1"/>
          </p:nvPr>
        </p:nvSpPr>
        <p:spPr>
          <a:xfrm>
            <a:off x="639270" y="2953829"/>
            <a:ext cx="6244957" cy="3711952"/>
          </a:xfrm>
        </p:spPr>
        <p:txBody>
          <a:bodyPr>
            <a:normAutofit/>
          </a:bodyPr>
          <a:lstStyle/>
          <a:p>
            <a:r>
              <a:rPr lang="en-US" sz="2000" dirty="0"/>
              <a:t>Positive Regard – Relationships built upon optimism, trust, caring and investment in another’s future success</a:t>
            </a:r>
          </a:p>
          <a:p>
            <a:endParaRPr lang="en-US" sz="2000" dirty="0"/>
          </a:p>
          <a:p>
            <a:r>
              <a:rPr lang="en-US" sz="2000" dirty="0"/>
              <a:t>Whether or not staff feel that leaders care about their well-being is the #1 predictor of organizational engagement</a:t>
            </a:r>
          </a:p>
          <a:p>
            <a:pPr lvl="1"/>
            <a:r>
              <a:rPr lang="en-US" sz="2000" dirty="0"/>
              <a:t>Only 38% of workers feel this is true of their leaders</a:t>
            </a:r>
          </a:p>
          <a:p>
            <a:pPr lvl="1"/>
            <a:r>
              <a:rPr lang="en-US" sz="2000" dirty="0"/>
              <a:t>50% felt their well-being didn’t matter at all to their leaders</a:t>
            </a:r>
          </a:p>
          <a:p>
            <a:pPr lvl="1"/>
            <a:r>
              <a:rPr lang="en-US" sz="2000" dirty="0"/>
              <a:t>Only 10% felt like they were a vital asset to the organization</a:t>
            </a:r>
          </a:p>
        </p:txBody>
      </p:sp>
      <p:pic>
        <p:nvPicPr>
          <p:cNvPr id="9" name="Picture 8" descr="A picture containing plant, tree&#10;&#10;Description automatically generated">
            <a:extLst>
              <a:ext uri="{FF2B5EF4-FFF2-40B4-BE49-F238E27FC236}">
                <a16:creationId xmlns:a16="http://schemas.microsoft.com/office/drawing/2014/main" id="{0409CFFD-FDC7-4B77-B739-346D9A72A9CD}"/>
              </a:ext>
            </a:extLst>
          </p:cNvPr>
          <p:cNvPicPr>
            <a:picLocks noChangeAspect="1"/>
          </p:cNvPicPr>
          <p:nvPr/>
        </p:nvPicPr>
        <p:blipFill rotWithShape="1">
          <a:blip r:embed="rId2">
            <a:extLst>
              <a:ext uri="{28A0092B-C50C-407E-A947-70E740481C1C}">
                <a14:useLocalDpi xmlns:a14="http://schemas.microsoft.com/office/drawing/2010/main" val="0"/>
              </a:ext>
            </a:extLst>
          </a:blip>
          <a:srcRect l="21120" r="23143" b="1"/>
          <a:stretch/>
        </p:blipFill>
        <p:spPr>
          <a:xfrm>
            <a:off x="7684007" y="603504"/>
            <a:ext cx="4050792" cy="5577840"/>
          </a:xfrm>
          <a:prstGeom prst="rect">
            <a:avLst/>
          </a:prstGeom>
        </p:spPr>
      </p:pic>
    </p:spTree>
    <p:extLst>
      <p:ext uri="{BB962C8B-B14F-4D97-AF65-F5344CB8AC3E}">
        <p14:creationId xmlns:p14="http://schemas.microsoft.com/office/powerpoint/2010/main" val="2502796465"/>
      </p:ext>
    </p:extLst>
  </p:cSld>
  <p:clrMapOvr>
    <a:masterClrMapping/>
  </p:clrMapOvr>
  <mc:AlternateContent xmlns:mc="http://schemas.openxmlformats.org/markup-compatibility/2006" xmlns:p14="http://schemas.microsoft.com/office/powerpoint/2010/main">
    <mc:Choice Requires="p14">
      <p:transition spd="slow" p14:dur="2000" advTm="123240"/>
    </mc:Choice>
    <mc:Fallback xmlns="">
      <p:transition spd="slow" advTm="12324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2854001-B4AF-4E18-9D2E-33E37F97A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42E79F-75CE-40BD-8059-9C24CE6C8C61}"/>
              </a:ext>
            </a:extLst>
          </p:cNvPr>
          <p:cNvSpPr>
            <a:spLocks noGrp="1"/>
          </p:cNvSpPr>
          <p:nvPr>
            <p:ph type="title"/>
          </p:nvPr>
        </p:nvSpPr>
        <p:spPr>
          <a:xfrm>
            <a:off x="593081" y="1036817"/>
            <a:ext cx="6268770" cy="1536192"/>
          </a:xfrm>
        </p:spPr>
        <p:txBody>
          <a:bodyPr anchor="b">
            <a:normAutofit/>
          </a:bodyPr>
          <a:lstStyle/>
          <a:p>
            <a:r>
              <a:rPr lang="en-US" sz="5200" dirty="0"/>
              <a:t>Positive &amp; Growth Mindsets</a:t>
            </a:r>
          </a:p>
        </p:txBody>
      </p:sp>
      <p:sp>
        <p:nvSpPr>
          <p:cNvPr id="15" name="Rectangle 14">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DFC41B1-1AB2-4A23-BAD3-E2CE51EB715F}"/>
              </a:ext>
            </a:extLst>
          </p:cNvPr>
          <p:cNvSpPr>
            <a:spLocks noGrp="1"/>
          </p:cNvSpPr>
          <p:nvPr>
            <p:ph idx="1"/>
          </p:nvPr>
        </p:nvSpPr>
        <p:spPr>
          <a:xfrm>
            <a:off x="639270" y="3056467"/>
            <a:ext cx="7775155" cy="3833050"/>
          </a:xfrm>
        </p:spPr>
        <p:txBody>
          <a:bodyPr>
            <a:normAutofit/>
          </a:bodyPr>
          <a:lstStyle/>
          <a:p>
            <a:r>
              <a:rPr lang="en-US" sz="2000" dirty="0"/>
              <a:t>“This </a:t>
            </a:r>
            <a:r>
              <a:rPr lang="en-US" sz="2000" i="1" dirty="0"/>
              <a:t>growth mindset</a:t>
            </a:r>
            <a:r>
              <a:rPr lang="en-US" sz="2000" dirty="0"/>
              <a:t> is based on the belief that your basic qualities are things you can cultivate through your efforts.  Although people may differ in every which way…they believe that a person’s true potential is unknown (and unknowable); that it’s impossible to foresee what can be accomplished with years of passion, toil, and training.” -Carol Dweck</a:t>
            </a:r>
          </a:p>
          <a:p>
            <a:endParaRPr lang="en-US" sz="2000" dirty="0"/>
          </a:p>
          <a:p>
            <a:r>
              <a:rPr lang="en-US" sz="2000" dirty="0"/>
              <a:t>Leaders help find hidden strengths and new challenges to promote engagement</a:t>
            </a:r>
          </a:p>
          <a:p>
            <a:endParaRPr lang="en-US" sz="2000" dirty="0"/>
          </a:p>
          <a:p>
            <a:r>
              <a:rPr lang="en-US" sz="2000" dirty="0"/>
              <a:t>20-Mile March</a:t>
            </a:r>
          </a:p>
          <a:p>
            <a:pPr marL="0" indent="0">
              <a:buNone/>
            </a:pPr>
            <a:endParaRPr lang="en-US" sz="2000" dirty="0"/>
          </a:p>
        </p:txBody>
      </p:sp>
      <p:pic>
        <p:nvPicPr>
          <p:cNvPr id="8" name="Picture 7">
            <a:extLst>
              <a:ext uri="{FF2B5EF4-FFF2-40B4-BE49-F238E27FC236}">
                <a16:creationId xmlns:a16="http://schemas.microsoft.com/office/drawing/2014/main" id="{953E14A5-8A5F-4AA9-A74D-2B2DA25EF66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807" r="35623" b="-2"/>
          <a:stretch/>
        </p:blipFill>
        <p:spPr>
          <a:xfrm>
            <a:off x="8414425" y="603504"/>
            <a:ext cx="3320373" cy="5577840"/>
          </a:xfrm>
          <a:prstGeom prst="rect">
            <a:avLst/>
          </a:prstGeom>
        </p:spPr>
      </p:pic>
    </p:spTree>
    <p:extLst>
      <p:ext uri="{BB962C8B-B14F-4D97-AF65-F5344CB8AC3E}">
        <p14:creationId xmlns:p14="http://schemas.microsoft.com/office/powerpoint/2010/main" val="3610174332"/>
      </p:ext>
    </p:extLst>
  </p:cSld>
  <p:clrMapOvr>
    <a:masterClrMapping/>
  </p:clrMapOvr>
  <mc:AlternateContent xmlns:mc="http://schemas.openxmlformats.org/markup-compatibility/2006" xmlns:p14="http://schemas.microsoft.com/office/powerpoint/2010/main">
    <mc:Choice Requires="p14">
      <p:transition spd="slow" p14:dur="2000" advTm="161963"/>
    </mc:Choice>
    <mc:Fallback xmlns="">
      <p:transition spd="slow" advTm="161963"/>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2854001-B4AF-4E18-9D2E-33E37F97A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42E79F-75CE-40BD-8059-9C24CE6C8C61}"/>
              </a:ext>
            </a:extLst>
          </p:cNvPr>
          <p:cNvSpPr>
            <a:spLocks noGrp="1"/>
          </p:cNvSpPr>
          <p:nvPr>
            <p:ph type="title"/>
          </p:nvPr>
        </p:nvSpPr>
        <p:spPr>
          <a:xfrm>
            <a:off x="612648" y="1078992"/>
            <a:ext cx="6268770" cy="1536192"/>
          </a:xfrm>
        </p:spPr>
        <p:txBody>
          <a:bodyPr anchor="b">
            <a:normAutofit/>
          </a:bodyPr>
          <a:lstStyle/>
          <a:p>
            <a:r>
              <a:rPr lang="en-US" sz="4000"/>
              <a:t>Democracy &amp; Collaborative Decision Making</a:t>
            </a:r>
          </a:p>
        </p:txBody>
      </p:sp>
      <p:sp>
        <p:nvSpPr>
          <p:cNvPr id="16" name="Rectangle 15">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DFC41B1-1AB2-4A23-BAD3-E2CE51EB715F}"/>
              </a:ext>
            </a:extLst>
          </p:cNvPr>
          <p:cNvSpPr>
            <a:spLocks noGrp="1"/>
          </p:cNvSpPr>
          <p:nvPr>
            <p:ph idx="1"/>
          </p:nvPr>
        </p:nvSpPr>
        <p:spPr>
          <a:xfrm>
            <a:off x="639270" y="2935541"/>
            <a:ext cx="6928849" cy="3834910"/>
          </a:xfrm>
        </p:spPr>
        <p:txBody>
          <a:bodyPr>
            <a:normAutofit/>
          </a:bodyPr>
          <a:lstStyle/>
          <a:p>
            <a:r>
              <a:rPr lang="en-US" sz="2400" dirty="0"/>
              <a:t>Defining a community</a:t>
            </a:r>
          </a:p>
          <a:p>
            <a:pPr lvl="1"/>
            <a:r>
              <a:rPr lang="en-US" dirty="0"/>
              <a:t>Staff engagement</a:t>
            </a:r>
          </a:p>
          <a:p>
            <a:pPr lvl="1"/>
            <a:r>
              <a:rPr lang="en-US" dirty="0"/>
              <a:t>Empowering those in services</a:t>
            </a:r>
          </a:p>
          <a:p>
            <a:endParaRPr lang="en-US" sz="2400" dirty="0"/>
          </a:p>
          <a:p>
            <a:r>
              <a:rPr lang="en-US" sz="2400" dirty="0"/>
              <a:t>Shifting power and information down the organizational chart</a:t>
            </a:r>
          </a:p>
          <a:p>
            <a:endParaRPr lang="en-US" sz="2400" dirty="0"/>
          </a:p>
          <a:p>
            <a:r>
              <a:rPr lang="en-US" sz="2400" dirty="0"/>
              <a:t>Engagement and choice</a:t>
            </a:r>
          </a:p>
        </p:txBody>
      </p:sp>
      <p:pic>
        <p:nvPicPr>
          <p:cNvPr id="9" name="Picture 8" descr="Graffiti on a wall&#10;&#10;Description automatically generated">
            <a:extLst>
              <a:ext uri="{FF2B5EF4-FFF2-40B4-BE49-F238E27FC236}">
                <a16:creationId xmlns:a16="http://schemas.microsoft.com/office/drawing/2014/main" id="{01398BF1-847A-4CCB-A2A4-6E1E77EEDA8B}"/>
              </a:ext>
            </a:extLst>
          </p:cNvPr>
          <p:cNvPicPr>
            <a:picLocks noChangeAspect="1"/>
          </p:cNvPicPr>
          <p:nvPr/>
        </p:nvPicPr>
        <p:blipFill rotWithShape="1">
          <a:blip r:embed="rId2"/>
          <a:srcRect l="29769" r="25568" b="-1"/>
          <a:stretch/>
        </p:blipFill>
        <p:spPr>
          <a:xfrm>
            <a:off x="7684007" y="603504"/>
            <a:ext cx="4050792" cy="5577840"/>
          </a:xfrm>
          <a:prstGeom prst="rect">
            <a:avLst/>
          </a:prstGeom>
        </p:spPr>
      </p:pic>
    </p:spTree>
    <p:extLst>
      <p:ext uri="{BB962C8B-B14F-4D97-AF65-F5344CB8AC3E}">
        <p14:creationId xmlns:p14="http://schemas.microsoft.com/office/powerpoint/2010/main" val="2427596199"/>
      </p:ext>
    </p:extLst>
  </p:cSld>
  <p:clrMapOvr>
    <a:masterClrMapping/>
  </p:clrMapOvr>
  <mc:AlternateContent xmlns:mc="http://schemas.openxmlformats.org/markup-compatibility/2006" xmlns:p14="http://schemas.microsoft.com/office/powerpoint/2010/main">
    <mc:Choice Requires="p14">
      <p:transition spd="slow" p14:dur="2000" advTm="115223"/>
    </mc:Choice>
    <mc:Fallback xmlns="">
      <p:transition spd="slow" advTm="115223"/>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446A1291-8C13-4CC5-846A-E7783CC48074}"/>
              </a:ext>
            </a:extLst>
          </p:cNvPr>
          <p:cNvSpPr>
            <a:spLocks noGrp="1"/>
          </p:cNvSpPr>
          <p:nvPr>
            <p:ph type="title"/>
          </p:nvPr>
        </p:nvSpPr>
        <p:spPr>
          <a:xfrm>
            <a:off x="804997" y="163452"/>
            <a:ext cx="4803636" cy="1311664"/>
          </a:xfrm>
        </p:spPr>
        <p:txBody>
          <a:bodyPr>
            <a:normAutofit/>
          </a:bodyPr>
          <a:lstStyle/>
          <a:p>
            <a:r>
              <a:rPr lang="en-US" dirty="0">
                <a:solidFill>
                  <a:srgbClr val="000000"/>
                </a:solidFill>
              </a:rPr>
              <a:t>Shared Vision</a:t>
            </a:r>
          </a:p>
        </p:txBody>
      </p:sp>
      <p:sp>
        <p:nvSpPr>
          <p:cNvPr id="3" name="Content Placeholder 2">
            <a:extLst>
              <a:ext uri="{FF2B5EF4-FFF2-40B4-BE49-F238E27FC236}">
                <a16:creationId xmlns:a16="http://schemas.microsoft.com/office/drawing/2014/main" id="{046E305B-51B6-4801-AFD1-B967712643D1}"/>
              </a:ext>
            </a:extLst>
          </p:cNvPr>
          <p:cNvSpPr>
            <a:spLocks noGrp="1"/>
          </p:cNvSpPr>
          <p:nvPr>
            <p:ph idx="1"/>
          </p:nvPr>
        </p:nvSpPr>
        <p:spPr>
          <a:xfrm>
            <a:off x="804997" y="1274322"/>
            <a:ext cx="5115433" cy="5233481"/>
          </a:xfrm>
        </p:spPr>
        <p:txBody>
          <a:bodyPr anchor="ctr">
            <a:normAutofit/>
          </a:bodyPr>
          <a:lstStyle/>
          <a:p>
            <a:r>
              <a:rPr lang="en-US" sz="2400" dirty="0">
                <a:solidFill>
                  <a:srgbClr val="000000"/>
                </a:solidFill>
              </a:rPr>
              <a:t>The leader connects the future direction of the organization to the passion of the staff and the mission of the organization</a:t>
            </a:r>
          </a:p>
          <a:p>
            <a:endParaRPr lang="en-US" sz="2400" dirty="0">
              <a:solidFill>
                <a:srgbClr val="000000"/>
              </a:solidFill>
            </a:endParaRPr>
          </a:p>
          <a:p>
            <a:r>
              <a:rPr lang="en-US" sz="2400" dirty="0">
                <a:solidFill>
                  <a:srgbClr val="000000"/>
                </a:solidFill>
              </a:rPr>
              <a:t>Shared values are the means-the shared vision is the end</a:t>
            </a:r>
          </a:p>
          <a:p>
            <a:endParaRPr lang="en-US" sz="2400" dirty="0">
              <a:solidFill>
                <a:srgbClr val="000000"/>
              </a:solidFill>
            </a:endParaRPr>
          </a:p>
          <a:p>
            <a:r>
              <a:rPr lang="en-US" sz="2400" dirty="0">
                <a:solidFill>
                  <a:srgbClr val="000000"/>
                </a:solidFill>
              </a:rPr>
              <a:t>When futures are shared:</a:t>
            </a:r>
          </a:p>
          <a:p>
            <a:pPr lvl="1"/>
            <a:r>
              <a:rPr lang="en-US" dirty="0">
                <a:solidFill>
                  <a:srgbClr val="000000"/>
                </a:solidFill>
              </a:rPr>
              <a:t>Attracts more people</a:t>
            </a:r>
          </a:p>
          <a:p>
            <a:pPr lvl="1"/>
            <a:r>
              <a:rPr lang="en-US" dirty="0">
                <a:solidFill>
                  <a:srgbClr val="000000"/>
                </a:solidFill>
              </a:rPr>
              <a:t>Sustain higher levels of motivation</a:t>
            </a:r>
          </a:p>
          <a:p>
            <a:pPr lvl="1"/>
            <a:r>
              <a:rPr lang="en-US" dirty="0">
                <a:solidFill>
                  <a:srgbClr val="000000"/>
                </a:solidFill>
              </a:rPr>
              <a:t>Withstand more challenges </a:t>
            </a:r>
          </a:p>
        </p:txBody>
      </p:sp>
      <p:sp>
        <p:nvSpPr>
          <p:cNvPr id="14"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text&#10;&#10;Description automatically generated">
            <a:extLst>
              <a:ext uri="{FF2B5EF4-FFF2-40B4-BE49-F238E27FC236}">
                <a16:creationId xmlns:a16="http://schemas.microsoft.com/office/drawing/2014/main" id="{1DC80F6F-8841-4295-B064-A33EC205089F}"/>
              </a:ext>
            </a:extLst>
          </p:cNvPr>
          <p:cNvPicPr>
            <a:picLocks noChangeAspect="1"/>
          </p:cNvPicPr>
          <p:nvPr/>
        </p:nvPicPr>
        <p:blipFill rotWithShape="1">
          <a:blip r:embed="rId4">
            <a:extLst>
              <a:ext uri="{28A0092B-C50C-407E-A947-70E740481C1C}">
                <a14:useLocalDpi xmlns:a14="http://schemas.microsoft.com/office/drawing/2010/main" val="0"/>
              </a:ext>
            </a:extLst>
          </a:blip>
          <a:srcRect l="2905" r="3" b="3"/>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custDataLst>
      <p:tags r:id="rId1"/>
    </p:custDataLst>
    <p:extLst>
      <p:ext uri="{BB962C8B-B14F-4D97-AF65-F5344CB8AC3E}">
        <p14:creationId xmlns:p14="http://schemas.microsoft.com/office/powerpoint/2010/main" val="2154882061"/>
      </p:ext>
    </p:extLst>
  </p:cSld>
  <p:clrMapOvr>
    <a:masterClrMapping/>
  </p:clrMapOvr>
  <mc:AlternateContent xmlns:mc="http://schemas.openxmlformats.org/markup-compatibility/2006" xmlns:p14="http://schemas.microsoft.com/office/powerpoint/2010/main">
    <mc:Choice Requires="p14">
      <p:transition spd="slow" p14:dur="2000" advTm="92955"/>
    </mc:Choice>
    <mc:Fallback xmlns="">
      <p:transition spd="slow" advTm="92955"/>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46A1291-8C13-4CC5-846A-E7783CC48074}"/>
              </a:ext>
            </a:extLst>
          </p:cNvPr>
          <p:cNvSpPr>
            <a:spLocks noGrp="1"/>
          </p:cNvSpPr>
          <p:nvPr>
            <p:ph type="title"/>
          </p:nvPr>
        </p:nvSpPr>
        <p:spPr>
          <a:xfrm>
            <a:off x="5800012" y="170602"/>
            <a:ext cx="4977976" cy="1454051"/>
          </a:xfrm>
        </p:spPr>
        <p:txBody>
          <a:bodyPr>
            <a:normAutofit/>
          </a:bodyPr>
          <a:lstStyle/>
          <a:p>
            <a:r>
              <a:rPr lang="en-US" dirty="0">
                <a:solidFill>
                  <a:srgbClr val="000000"/>
                </a:solidFill>
              </a:rPr>
              <a:t>Shared Values</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92FE299-871B-4257-A025-67D4A1EEA518}"/>
              </a:ext>
            </a:extLst>
          </p:cNvPr>
          <p:cNvPicPr>
            <a:picLocks noChangeAspect="1"/>
          </p:cNvPicPr>
          <p:nvPr/>
        </p:nvPicPr>
        <p:blipFill>
          <a:blip r:embed="rId5"/>
          <a:stretch>
            <a:fillRect/>
          </a:stretch>
        </p:blipFill>
        <p:spPr>
          <a:xfrm>
            <a:off x="429349" y="2073516"/>
            <a:ext cx="3661831" cy="2731166"/>
          </a:xfrm>
          <a:prstGeom prst="rect">
            <a:avLst/>
          </a:prstGeom>
        </p:spPr>
      </p:pic>
      <p:sp>
        <p:nvSpPr>
          <p:cNvPr id="3" name="Content Placeholder 2">
            <a:extLst>
              <a:ext uri="{FF2B5EF4-FFF2-40B4-BE49-F238E27FC236}">
                <a16:creationId xmlns:a16="http://schemas.microsoft.com/office/drawing/2014/main" id="{046E305B-51B6-4801-AFD1-B967712643D1}"/>
              </a:ext>
            </a:extLst>
          </p:cNvPr>
          <p:cNvSpPr>
            <a:spLocks noGrp="1"/>
          </p:cNvSpPr>
          <p:nvPr>
            <p:ph idx="1"/>
          </p:nvPr>
        </p:nvSpPr>
        <p:spPr>
          <a:xfrm>
            <a:off x="5800011" y="1322962"/>
            <a:ext cx="5268141" cy="4738009"/>
          </a:xfrm>
        </p:spPr>
        <p:txBody>
          <a:bodyPr anchor="ctr">
            <a:normAutofit/>
          </a:bodyPr>
          <a:lstStyle/>
          <a:p>
            <a:r>
              <a:rPr lang="en-US" sz="2000" dirty="0">
                <a:solidFill>
                  <a:srgbClr val="000000"/>
                </a:solidFill>
              </a:rPr>
              <a:t>“Deeply held values help us to avoid being whipsawed by whatever winds happen to be blowing around us.  Values provide an internal source of direction for our behaviors.” Tony Schwartz  </a:t>
            </a:r>
          </a:p>
          <a:p>
            <a:endParaRPr lang="en-US" sz="2000" dirty="0">
              <a:solidFill>
                <a:srgbClr val="000000"/>
              </a:solidFill>
            </a:endParaRPr>
          </a:p>
          <a:p>
            <a:r>
              <a:rPr lang="en-US" sz="2000" dirty="0">
                <a:solidFill>
                  <a:srgbClr val="000000"/>
                </a:solidFill>
              </a:rPr>
              <a:t>Leader’s job </a:t>
            </a:r>
          </a:p>
          <a:p>
            <a:pPr lvl="1"/>
            <a:r>
              <a:rPr lang="en-US" sz="2000" dirty="0">
                <a:solidFill>
                  <a:srgbClr val="000000"/>
                </a:solidFill>
              </a:rPr>
              <a:t>Connect their values to that of the organization</a:t>
            </a:r>
          </a:p>
          <a:p>
            <a:pPr lvl="1"/>
            <a:r>
              <a:rPr lang="en-US" sz="2000" dirty="0">
                <a:solidFill>
                  <a:srgbClr val="000000"/>
                </a:solidFill>
              </a:rPr>
              <a:t>Help staff identify their personal values</a:t>
            </a:r>
          </a:p>
          <a:p>
            <a:pPr lvl="1"/>
            <a:r>
              <a:rPr lang="en-US" sz="2000" dirty="0">
                <a:solidFill>
                  <a:srgbClr val="000000"/>
                </a:solidFill>
              </a:rPr>
              <a:t>Connect staff’s personal values to that of the organization</a:t>
            </a:r>
          </a:p>
          <a:p>
            <a:endParaRPr lang="en-US" sz="2000" dirty="0">
              <a:solidFill>
                <a:srgbClr val="000000"/>
              </a:solidFill>
            </a:endParaRPr>
          </a:p>
          <a:p>
            <a:r>
              <a:rPr lang="en-US" sz="2000" dirty="0">
                <a:solidFill>
                  <a:srgbClr val="000000"/>
                </a:solidFill>
              </a:rPr>
              <a:t>When values conflict morale safety suffers</a:t>
            </a:r>
          </a:p>
        </p:txBody>
      </p:sp>
    </p:spTree>
    <p:custDataLst>
      <p:tags r:id="rId1"/>
    </p:custDataLst>
    <p:extLst>
      <p:ext uri="{BB962C8B-B14F-4D97-AF65-F5344CB8AC3E}">
        <p14:creationId xmlns:p14="http://schemas.microsoft.com/office/powerpoint/2010/main" val="1166068529"/>
      </p:ext>
    </p:extLst>
  </p:cSld>
  <p:clrMapOvr>
    <a:masterClrMapping/>
  </p:clrMapOvr>
  <mc:AlternateContent xmlns:mc="http://schemas.openxmlformats.org/markup-compatibility/2006" xmlns:p14="http://schemas.microsoft.com/office/powerpoint/2010/main">
    <mc:Choice Requires="p14">
      <p:transition spd="slow" p14:dur="2000" advTm="199290"/>
    </mc:Choice>
    <mc:Fallback xmlns="">
      <p:transition spd="slow" advTm="19929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446A1291-8C13-4CC5-846A-E7783CC48074}"/>
              </a:ext>
            </a:extLst>
          </p:cNvPr>
          <p:cNvSpPr>
            <a:spLocks noGrp="1"/>
          </p:cNvSpPr>
          <p:nvPr>
            <p:ph type="title"/>
          </p:nvPr>
        </p:nvSpPr>
        <p:spPr>
          <a:xfrm>
            <a:off x="655031" y="386539"/>
            <a:ext cx="5614875" cy="1454051"/>
          </a:xfrm>
        </p:spPr>
        <p:txBody>
          <a:bodyPr>
            <a:normAutofit/>
          </a:bodyPr>
          <a:lstStyle/>
          <a:p>
            <a:r>
              <a:rPr lang="en-US" dirty="0">
                <a:solidFill>
                  <a:srgbClr val="000000"/>
                </a:solidFill>
              </a:rPr>
              <a:t>Impact of Shared Values</a:t>
            </a:r>
          </a:p>
        </p:txBody>
      </p:sp>
      <p:sp>
        <p:nvSpPr>
          <p:cNvPr id="3" name="Content Placeholder 2">
            <a:extLst>
              <a:ext uri="{FF2B5EF4-FFF2-40B4-BE49-F238E27FC236}">
                <a16:creationId xmlns:a16="http://schemas.microsoft.com/office/drawing/2014/main" id="{046E305B-51B6-4801-AFD1-B967712643D1}"/>
              </a:ext>
            </a:extLst>
          </p:cNvPr>
          <p:cNvSpPr>
            <a:spLocks noGrp="1"/>
          </p:cNvSpPr>
          <p:nvPr>
            <p:ph idx="1"/>
          </p:nvPr>
        </p:nvSpPr>
        <p:spPr>
          <a:xfrm>
            <a:off x="797809" y="1614791"/>
            <a:ext cx="4977578" cy="5038927"/>
          </a:xfrm>
        </p:spPr>
        <p:txBody>
          <a:bodyPr anchor="ctr">
            <a:noAutofit/>
          </a:bodyPr>
          <a:lstStyle/>
          <a:p>
            <a:r>
              <a:rPr lang="en-US" sz="2000" dirty="0">
                <a:solidFill>
                  <a:srgbClr val="000000"/>
                </a:solidFill>
              </a:rPr>
              <a:t>Revenues increased 4X</a:t>
            </a:r>
          </a:p>
          <a:p>
            <a:r>
              <a:rPr lang="en-US" sz="2000" dirty="0">
                <a:solidFill>
                  <a:srgbClr val="000000"/>
                </a:solidFill>
              </a:rPr>
              <a:t>Stock prices grew five times faster</a:t>
            </a:r>
          </a:p>
          <a:p>
            <a:r>
              <a:rPr lang="en-US" sz="2000" dirty="0">
                <a:solidFill>
                  <a:srgbClr val="000000"/>
                </a:solidFill>
              </a:rPr>
              <a:t>Profit performance was 750% higher</a:t>
            </a:r>
          </a:p>
          <a:p>
            <a:r>
              <a:rPr lang="en-US" sz="2000" dirty="0">
                <a:solidFill>
                  <a:srgbClr val="000000"/>
                </a:solidFill>
              </a:rPr>
              <a:t>Job creation increased by 7X</a:t>
            </a:r>
          </a:p>
          <a:p>
            <a:r>
              <a:rPr lang="en-US" sz="2000" dirty="0">
                <a:solidFill>
                  <a:srgbClr val="000000"/>
                </a:solidFill>
              </a:rPr>
              <a:t>Increased engagement</a:t>
            </a:r>
          </a:p>
          <a:p>
            <a:r>
              <a:rPr lang="en-US" sz="2000" dirty="0">
                <a:solidFill>
                  <a:srgbClr val="000000"/>
                </a:solidFill>
              </a:rPr>
              <a:t>Facilitate consensus on key organizational goals </a:t>
            </a:r>
          </a:p>
          <a:p>
            <a:r>
              <a:rPr lang="en-US" sz="2000" dirty="0">
                <a:solidFill>
                  <a:srgbClr val="000000"/>
                </a:solidFill>
              </a:rPr>
              <a:t>Better understanding of job expectations</a:t>
            </a:r>
          </a:p>
          <a:p>
            <a:r>
              <a:rPr lang="en-US" sz="2000" dirty="0">
                <a:solidFill>
                  <a:srgbClr val="000000"/>
                </a:solidFill>
              </a:rPr>
              <a:t>Increased personal and team effectiveness</a:t>
            </a:r>
          </a:p>
          <a:p>
            <a:r>
              <a:rPr lang="en-US" sz="2000" dirty="0">
                <a:solidFill>
                  <a:srgbClr val="000000"/>
                </a:solidFill>
              </a:rPr>
              <a:t>High levels of organizational loyalty and pride</a:t>
            </a:r>
          </a:p>
          <a:p>
            <a:r>
              <a:rPr lang="en-US" sz="2000" dirty="0">
                <a:solidFill>
                  <a:srgbClr val="000000"/>
                </a:solidFill>
              </a:rPr>
              <a:t>Decrease in turnover and burnout</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CF678AD-6363-4FF2-8692-AEF633EF7CC4}"/>
              </a:ext>
            </a:extLst>
          </p:cNvPr>
          <p:cNvPicPr>
            <a:picLocks noChangeAspect="1"/>
          </p:cNvPicPr>
          <p:nvPr/>
        </p:nvPicPr>
        <p:blipFill>
          <a:blip r:embed="rId4"/>
          <a:stretch>
            <a:fillRect/>
          </a:stretch>
        </p:blipFill>
        <p:spPr>
          <a:xfrm>
            <a:off x="8100821" y="2073516"/>
            <a:ext cx="3661831" cy="2731166"/>
          </a:xfrm>
          <a:prstGeom prst="rect">
            <a:avLst/>
          </a:prstGeom>
        </p:spPr>
      </p:pic>
    </p:spTree>
    <p:custDataLst>
      <p:tags r:id="rId1"/>
    </p:custDataLst>
    <p:extLst>
      <p:ext uri="{BB962C8B-B14F-4D97-AF65-F5344CB8AC3E}">
        <p14:creationId xmlns:p14="http://schemas.microsoft.com/office/powerpoint/2010/main" val="277689916"/>
      </p:ext>
    </p:extLst>
  </p:cSld>
  <p:clrMapOvr>
    <a:masterClrMapping/>
  </p:clrMapOvr>
  <mc:AlternateContent xmlns:mc="http://schemas.openxmlformats.org/markup-compatibility/2006" xmlns:p14="http://schemas.microsoft.com/office/powerpoint/2010/main">
    <mc:Choice Requires="p14">
      <p:transition spd="slow" p14:dur="2000" advTm="54282"/>
    </mc:Choice>
    <mc:Fallback xmlns="">
      <p:transition spd="slow" advTm="54282"/>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A1C6F22-3287-49BC-B40B-237D7DEF03E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90" t="28079" r="5499" b="-2"/>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42E79F-75CE-40BD-8059-9C24CE6C8C61}"/>
              </a:ext>
            </a:extLst>
          </p:cNvPr>
          <p:cNvSpPr>
            <a:spLocks noGrp="1"/>
          </p:cNvSpPr>
          <p:nvPr>
            <p:ph type="title"/>
          </p:nvPr>
        </p:nvSpPr>
        <p:spPr>
          <a:xfrm>
            <a:off x="371094" y="971551"/>
            <a:ext cx="3438144" cy="1314449"/>
          </a:xfrm>
        </p:spPr>
        <p:txBody>
          <a:bodyPr anchor="b">
            <a:normAutofit/>
          </a:bodyPr>
          <a:lstStyle/>
          <a:p>
            <a:r>
              <a:rPr lang="en-US" sz="4000" dirty="0"/>
              <a:t>Accountability </a:t>
            </a:r>
            <a:br>
              <a:rPr lang="en-US" sz="4000" dirty="0"/>
            </a:br>
            <a:r>
              <a:rPr lang="en-US" sz="4000" dirty="0"/>
              <a:t>Fallacy</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DFC41B1-1AB2-4A23-BAD3-E2CE51EB715F}"/>
              </a:ext>
            </a:extLst>
          </p:cNvPr>
          <p:cNvSpPr>
            <a:spLocks noGrp="1"/>
          </p:cNvSpPr>
          <p:nvPr>
            <p:ph idx="1"/>
          </p:nvPr>
        </p:nvSpPr>
        <p:spPr>
          <a:xfrm>
            <a:off x="371093" y="2489200"/>
            <a:ext cx="4103629" cy="4261796"/>
          </a:xfrm>
        </p:spPr>
        <p:txBody>
          <a:bodyPr anchor="t">
            <a:normAutofit fontScale="92500"/>
          </a:bodyPr>
          <a:lstStyle/>
          <a:p>
            <a:pPr marL="0" indent="0">
              <a:buNone/>
            </a:pPr>
            <a:r>
              <a:rPr lang="en-US" sz="2400" dirty="0"/>
              <a:t>“Captures a common mistake people make when they assume that others fail to follow through because there is something wrong with them…When leaders fall prey to the Accountability Fallacy, they not only assume that their people are flawed, but that they themselves can do little or nothing to change those flaws except punish people for having them."  </a:t>
            </a:r>
          </a:p>
          <a:p>
            <a:pPr marL="0" indent="0">
              <a:buNone/>
            </a:pPr>
            <a:r>
              <a:rPr lang="en-US" sz="2400" dirty="0"/>
              <a:t>- Connors &amp; Smith</a:t>
            </a:r>
          </a:p>
        </p:txBody>
      </p:sp>
    </p:spTree>
    <p:extLst>
      <p:ext uri="{BB962C8B-B14F-4D97-AF65-F5344CB8AC3E}">
        <p14:creationId xmlns:p14="http://schemas.microsoft.com/office/powerpoint/2010/main" val="322353477"/>
      </p:ext>
    </p:extLst>
  </p:cSld>
  <p:clrMapOvr>
    <a:masterClrMapping/>
  </p:clrMapOvr>
  <mc:AlternateContent xmlns:mc="http://schemas.openxmlformats.org/markup-compatibility/2006" xmlns:p14="http://schemas.microsoft.com/office/powerpoint/2010/main">
    <mc:Choice Requires="p14">
      <p:transition spd="slow" p14:dur="2000" advTm="34002"/>
    </mc:Choice>
    <mc:Fallback xmlns="">
      <p:transition spd="slow" advTm="34002"/>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7">
            <a:extLst>
              <a:ext uri="{FF2B5EF4-FFF2-40B4-BE49-F238E27FC236}">
                <a16:creationId xmlns:a16="http://schemas.microsoft.com/office/drawing/2014/main" id="{B538A7B5-B32D-421E-B110-AB5B1A7CC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4D36999-26F8-45E4-AB41-D485D0B0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40012"/>
            <a:ext cx="12191999" cy="280335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30F8DA27-CE91-4AEB-B854-6F06B5485E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23563" r="8214" b="45501"/>
          <a:stretch/>
        </p:blipFill>
        <p:spPr>
          <a:xfrm flipV="1">
            <a:off x="1" y="2404067"/>
            <a:ext cx="12191999" cy="2539327"/>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le 1">
            <a:extLst>
              <a:ext uri="{FF2B5EF4-FFF2-40B4-BE49-F238E27FC236}">
                <a16:creationId xmlns:a16="http://schemas.microsoft.com/office/drawing/2014/main" id="{446A1291-8C13-4CC5-846A-E7783CC48074}"/>
              </a:ext>
            </a:extLst>
          </p:cNvPr>
          <p:cNvSpPr>
            <a:spLocks noGrp="1"/>
          </p:cNvSpPr>
          <p:nvPr>
            <p:ph type="title"/>
          </p:nvPr>
        </p:nvSpPr>
        <p:spPr>
          <a:xfrm>
            <a:off x="755904" y="4494130"/>
            <a:ext cx="10640754" cy="775845"/>
          </a:xfrm>
        </p:spPr>
        <p:txBody>
          <a:bodyPr vert="horz" lIns="91440" tIns="45720" rIns="91440" bIns="45720" rtlCol="0" anchor="b">
            <a:normAutofit/>
          </a:bodyPr>
          <a:lstStyle/>
          <a:p>
            <a:pPr algn="ctr"/>
            <a:r>
              <a:rPr lang="en-US" kern="1200">
                <a:solidFill>
                  <a:srgbClr val="FFFFFF"/>
                </a:solidFill>
                <a:latin typeface="+mj-lt"/>
                <a:ea typeface="+mj-ea"/>
                <a:cs typeface="+mj-cs"/>
              </a:rPr>
              <a:t>Trauma-Informed Accountability</a:t>
            </a:r>
          </a:p>
        </p:txBody>
      </p:sp>
      <p:pic>
        <p:nvPicPr>
          <p:cNvPr id="14" name="Picture 13">
            <a:extLst>
              <a:ext uri="{FF2B5EF4-FFF2-40B4-BE49-F238E27FC236}">
                <a16:creationId xmlns:a16="http://schemas.microsoft.com/office/drawing/2014/main" id="{F7AF4E20-3DDE-4998-96BE-44EE182540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1" r="8214" b="86237"/>
          <a:stretch/>
        </p:blipFill>
        <p:spPr>
          <a:xfrm flipV="1">
            <a:off x="0" y="5616534"/>
            <a:ext cx="12191999" cy="1129775"/>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pic>
        <p:nvPicPr>
          <p:cNvPr id="3" name="Picture 2">
            <a:extLst>
              <a:ext uri="{FF2B5EF4-FFF2-40B4-BE49-F238E27FC236}">
                <a16:creationId xmlns:a16="http://schemas.microsoft.com/office/drawing/2014/main" id="{0E9D4017-4CD9-4B1B-BCD8-F371F22F0307}"/>
              </a:ext>
            </a:extLst>
          </p:cNvPr>
          <p:cNvPicPr>
            <a:picLocks noChangeAspect="1"/>
          </p:cNvPicPr>
          <p:nvPr/>
        </p:nvPicPr>
        <p:blipFill>
          <a:blip r:embed="rId4"/>
          <a:stretch>
            <a:fillRect/>
          </a:stretch>
        </p:blipFill>
        <p:spPr>
          <a:xfrm>
            <a:off x="755904" y="11422"/>
            <a:ext cx="11192559" cy="4183078"/>
          </a:xfrm>
          <a:prstGeom prst="rect">
            <a:avLst/>
          </a:prstGeom>
        </p:spPr>
      </p:pic>
    </p:spTree>
    <p:custDataLst>
      <p:tags r:id="rId1"/>
    </p:custDataLst>
    <p:extLst>
      <p:ext uri="{BB962C8B-B14F-4D97-AF65-F5344CB8AC3E}">
        <p14:creationId xmlns:p14="http://schemas.microsoft.com/office/powerpoint/2010/main" val="3687529616"/>
      </p:ext>
    </p:extLst>
  </p:cSld>
  <p:clrMapOvr>
    <a:masterClrMapping/>
  </p:clrMapOvr>
  <mc:AlternateContent xmlns:mc="http://schemas.openxmlformats.org/markup-compatibility/2006" xmlns:p14="http://schemas.microsoft.com/office/powerpoint/2010/main">
    <mc:Choice Requires="p14">
      <p:transition spd="slow" p14:dur="2000" advTm="308452"/>
    </mc:Choice>
    <mc:Fallback xmlns="">
      <p:transition spd="slow" advTm="308452"/>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A42E79F-75CE-40BD-8059-9C24CE6C8C61}"/>
              </a:ext>
            </a:extLst>
          </p:cNvPr>
          <p:cNvSpPr>
            <a:spLocks noGrp="1"/>
          </p:cNvSpPr>
          <p:nvPr>
            <p:ph type="title"/>
          </p:nvPr>
        </p:nvSpPr>
        <p:spPr>
          <a:xfrm>
            <a:off x="6090574" y="70003"/>
            <a:ext cx="5614875" cy="1454051"/>
          </a:xfrm>
        </p:spPr>
        <p:txBody>
          <a:bodyPr>
            <a:normAutofit/>
          </a:bodyPr>
          <a:lstStyle/>
          <a:p>
            <a:r>
              <a:rPr lang="en-US" dirty="0">
                <a:solidFill>
                  <a:srgbClr val="000000"/>
                </a:solidFill>
              </a:rPr>
              <a:t>Impact of Recognition</a:t>
            </a: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A1C6F22-3287-49BC-B40B-237D7DEF03E6}"/>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847" r="2608" b="-3"/>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0DFC41B1-1AB2-4A23-BAD3-E2CE51EB715F}"/>
              </a:ext>
            </a:extLst>
          </p:cNvPr>
          <p:cNvSpPr>
            <a:spLocks noGrp="1"/>
          </p:cNvSpPr>
          <p:nvPr>
            <p:ph idx="1"/>
          </p:nvPr>
        </p:nvSpPr>
        <p:spPr>
          <a:xfrm>
            <a:off x="6090573" y="1157592"/>
            <a:ext cx="5777171" cy="5700408"/>
          </a:xfrm>
        </p:spPr>
        <p:txBody>
          <a:bodyPr anchor="ctr">
            <a:normAutofit/>
          </a:bodyPr>
          <a:lstStyle/>
          <a:p>
            <a:r>
              <a:rPr lang="en-US" sz="2400" dirty="0">
                <a:solidFill>
                  <a:srgbClr val="000000"/>
                </a:solidFill>
              </a:rPr>
              <a:t>High performers (individuals and teams) are shown to get 5.6 times more positive feedback than negative</a:t>
            </a:r>
          </a:p>
          <a:p>
            <a:endParaRPr lang="en-US" sz="2400" dirty="0">
              <a:solidFill>
                <a:srgbClr val="000000"/>
              </a:solidFill>
            </a:endParaRPr>
          </a:p>
          <a:p>
            <a:r>
              <a:rPr lang="en-US" sz="2400" dirty="0">
                <a:solidFill>
                  <a:srgbClr val="000000"/>
                </a:solidFill>
              </a:rPr>
              <a:t>Low performers get 2.8 times more negative feedback than positive</a:t>
            </a:r>
          </a:p>
          <a:p>
            <a:endParaRPr lang="en-US" sz="2400" dirty="0">
              <a:solidFill>
                <a:srgbClr val="000000"/>
              </a:solidFill>
            </a:endParaRPr>
          </a:p>
          <a:p>
            <a:r>
              <a:rPr lang="en-US" sz="2400" dirty="0">
                <a:solidFill>
                  <a:srgbClr val="000000"/>
                </a:solidFill>
              </a:rPr>
              <a:t>High Recognition Environment</a:t>
            </a:r>
          </a:p>
          <a:p>
            <a:pPr lvl="1"/>
            <a:r>
              <a:rPr lang="en-US" dirty="0">
                <a:solidFill>
                  <a:srgbClr val="000000"/>
                </a:solidFill>
              </a:rPr>
              <a:t>39% Increase in staff satisfaction</a:t>
            </a:r>
          </a:p>
          <a:p>
            <a:pPr lvl="1"/>
            <a:r>
              <a:rPr lang="en-US" dirty="0">
                <a:solidFill>
                  <a:srgbClr val="000000"/>
                </a:solidFill>
              </a:rPr>
              <a:t>73% Increase in morale</a:t>
            </a:r>
          </a:p>
          <a:p>
            <a:pPr lvl="1"/>
            <a:r>
              <a:rPr lang="en-US" dirty="0">
                <a:solidFill>
                  <a:srgbClr val="000000"/>
                </a:solidFill>
              </a:rPr>
              <a:t>64% Increase in engagement</a:t>
            </a:r>
          </a:p>
          <a:p>
            <a:pPr lvl="1"/>
            <a:r>
              <a:rPr lang="en-US" dirty="0">
                <a:solidFill>
                  <a:srgbClr val="000000"/>
                </a:solidFill>
              </a:rPr>
              <a:t>45% Increase in loyalty</a:t>
            </a:r>
          </a:p>
          <a:p>
            <a:pPr lvl="1"/>
            <a:r>
              <a:rPr lang="en-US" dirty="0">
                <a:solidFill>
                  <a:srgbClr val="000000"/>
                </a:solidFill>
              </a:rPr>
              <a:t>20% increase in productivity</a:t>
            </a:r>
          </a:p>
          <a:p>
            <a:pPr lvl="1"/>
            <a:r>
              <a:rPr lang="en-US" dirty="0">
                <a:solidFill>
                  <a:srgbClr val="000000"/>
                </a:solidFill>
              </a:rPr>
              <a:t>20% increase in revenue</a:t>
            </a:r>
          </a:p>
        </p:txBody>
      </p:sp>
    </p:spTree>
    <p:extLst>
      <p:ext uri="{BB962C8B-B14F-4D97-AF65-F5344CB8AC3E}">
        <p14:creationId xmlns:p14="http://schemas.microsoft.com/office/powerpoint/2010/main" val="2894447477"/>
      </p:ext>
    </p:extLst>
  </p:cSld>
  <p:clrMapOvr>
    <a:masterClrMapping/>
  </p:clrMapOvr>
  <mc:AlternateContent xmlns:mc="http://schemas.openxmlformats.org/markup-compatibility/2006" xmlns:p14="http://schemas.microsoft.com/office/powerpoint/2010/main">
    <mc:Choice Requires="p14">
      <p:transition spd="slow" p14:dur="2000" advTm="103664"/>
    </mc:Choice>
    <mc:Fallback xmlns="">
      <p:transition spd="slow" advTm="103664"/>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A42E79F-75CE-40BD-8059-9C24CE6C8C61}"/>
              </a:ext>
            </a:extLst>
          </p:cNvPr>
          <p:cNvSpPr>
            <a:spLocks noGrp="1"/>
          </p:cNvSpPr>
          <p:nvPr>
            <p:ph type="title"/>
          </p:nvPr>
        </p:nvSpPr>
        <p:spPr>
          <a:xfrm>
            <a:off x="6090574" y="170602"/>
            <a:ext cx="5540176" cy="1454051"/>
          </a:xfrm>
        </p:spPr>
        <p:txBody>
          <a:bodyPr>
            <a:normAutofit/>
          </a:bodyPr>
          <a:lstStyle/>
          <a:p>
            <a:r>
              <a:rPr lang="en-US" dirty="0">
                <a:solidFill>
                  <a:srgbClr val="000000"/>
                </a:solidFill>
              </a:rPr>
              <a:t>Impact of Recognition</a:t>
            </a: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A1C6F22-3287-49BC-B40B-237D7DEF03E6}"/>
              </a:ext>
            </a:extLst>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t="5517" r="-3" b="5514"/>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0DFC41B1-1AB2-4A23-BAD3-E2CE51EB715F}"/>
              </a:ext>
            </a:extLst>
          </p:cNvPr>
          <p:cNvSpPr>
            <a:spLocks noGrp="1"/>
          </p:cNvSpPr>
          <p:nvPr>
            <p:ph idx="1"/>
          </p:nvPr>
        </p:nvSpPr>
        <p:spPr>
          <a:xfrm>
            <a:off x="6090574" y="1254868"/>
            <a:ext cx="4977578" cy="5175115"/>
          </a:xfrm>
        </p:spPr>
        <p:txBody>
          <a:bodyPr anchor="ctr">
            <a:normAutofit/>
          </a:bodyPr>
          <a:lstStyle/>
          <a:p>
            <a:pPr lvl="0"/>
            <a:r>
              <a:rPr lang="en-US" sz="2400" dirty="0">
                <a:solidFill>
                  <a:srgbClr val="000000"/>
                </a:solidFill>
              </a:rPr>
              <a:t>Alignment with Shared Values and Vision.</a:t>
            </a:r>
          </a:p>
          <a:p>
            <a:pPr lvl="0"/>
            <a:endParaRPr lang="en-US" sz="2400" dirty="0">
              <a:solidFill>
                <a:srgbClr val="000000"/>
              </a:solidFill>
            </a:endParaRPr>
          </a:p>
          <a:p>
            <a:pPr lvl="0"/>
            <a:r>
              <a:rPr lang="en-US" sz="2400" dirty="0">
                <a:solidFill>
                  <a:srgbClr val="000000"/>
                </a:solidFill>
              </a:rPr>
              <a:t>Reinforce growth mindset by recognizing behaviors</a:t>
            </a:r>
          </a:p>
          <a:p>
            <a:pPr lvl="0"/>
            <a:endParaRPr lang="en-US" sz="2400" dirty="0">
              <a:solidFill>
                <a:srgbClr val="000000"/>
              </a:solidFill>
            </a:endParaRPr>
          </a:p>
          <a:p>
            <a:pPr lvl="0"/>
            <a:r>
              <a:rPr lang="en-US" sz="2400" dirty="0">
                <a:solidFill>
                  <a:srgbClr val="000000"/>
                </a:solidFill>
              </a:rPr>
              <a:t>Make it meaningful</a:t>
            </a:r>
          </a:p>
          <a:p>
            <a:pPr lvl="1"/>
            <a:r>
              <a:rPr lang="en-US" dirty="0">
                <a:solidFill>
                  <a:srgbClr val="000000"/>
                </a:solidFill>
              </a:rPr>
              <a:t>Invite important people</a:t>
            </a:r>
          </a:p>
          <a:p>
            <a:pPr lvl="1"/>
            <a:r>
              <a:rPr lang="en-US" dirty="0">
                <a:solidFill>
                  <a:srgbClr val="000000"/>
                </a:solidFill>
              </a:rPr>
              <a:t>Customize it to the staff</a:t>
            </a:r>
          </a:p>
          <a:p>
            <a:pPr lvl="1"/>
            <a:r>
              <a:rPr lang="en-US" dirty="0">
                <a:solidFill>
                  <a:srgbClr val="000000"/>
                </a:solidFill>
              </a:rPr>
              <a:t>Make it timely</a:t>
            </a:r>
          </a:p>
          <a:p>
            <a:pPr lvl="0"/>
            <a:endParaRPr lang="en-US" sz="2400" dirty="0">
              <a:solidFill>
                <a:srgbClr val="000000"/>
              </a:solidFill>
            </a:endParaRPr>
          </a:p>
          <a:p>
            <a:pPr lvl="0"/>
            <a:r>
              <a:rPr lang="en-US" sz="2400" dirty="0">
                <a:solidFill>
                  <a:srgbClr val="000000"/>
                </a:solidFill>
              </a:rPr>
              <a:t>Let employees recognize employees</a:t>
            </a:r>
          </a:p>
          <a:p>
            <a:pPr lvl="0"/>
            <a:endParaRPr lang="en-US" sz="2400" dirty="0">
              <a:solidFill>
                <a:srgbClr val="000000"/>
              </a:solidFill>
            </a:endParaRPr>
          </a:p>
        </p:txBody>
      </p:sp>
    </p:spTree>
    <p:extLst>
      <p:ext uri="{BB962C8B-B14F-4D97-AF65-F5344CB8AC3E}">
        <p14:creationId xmlns:p14="http://schemas.microsoft.com/office/powerpoint/2010/main" val="1082194399"/>
      </p:ext>
    </p:extLst>
  </p:cSld>
  <p:clrMapOvr>
    <a:masterClrMapping/>
  </p:clrMapOvr>
  <mc:AlternateContent xmlns:mc="http://schemas.openxmlformats.org/markup-compatibility/2006" xmlns:p14="http://schemas.microsoft.com/office/powerpoint/2010/main">
    <mc:Choice Requires="p14">
      <p:transition spd="slow" p14:dur="2000" advTm="341906"/>
    </mc:Choice>
    <mc:Fallback xmlns="">
      <p:transition spd="slow" advTm="34190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picture containing indoor, white, beverage&#10;&#10;Description automatically generated">
            <a:extLst>
              <a:ext uri="{FF2B5EF4-FFF2-40B4-BE49-F238E27FC236}">
                <a16:creationId xmlns:a16="http://schemas.microsoft.com/office/drawing/2014/main" id="{0E13A8D3-0C71-4449-9D55-811E2DE2E49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5429"/>
          <a:stretch/>
        </p:blipFill>
        <p:spPr>
          <a:xfrm>
            <a:off x="20" y="1282"/>
            <a:ext cx="12191980" cy="6856718"/>
          </a:xfrm>
          <a:prstGeom prst="rect">
            <a:avLst/>
          </a:prstGeom>
        </p:spPr>
      </p:pic>
    </p:spTree>
    <p:extLst>
      <p:ext uri="{BB962C8B-B14F-4D97-AF65-F5344CB8AC3E}">
        <p14:creationId xmlns:p14="http://schemas.microsoft.com/office/powerpoint/2010/main" val="5199944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22B22A4-E35F-48A6-B760-E1C5B89C98B4}"/>
              </a:ext>
            </a:extLst>
          </p:cNvPr>
          <p:cNvSpPr>
            <a:spLocks noGrp="1"/>
          </p:cNvSpPr>
          <p:nvPr>
            <p:ph type="title"/>
          </p:nvPr>
        </p:nvSpPr>
        <p:spPr>
          <a:xfrm>
            <a:off x="638620" y="457200"/>
            <a:ext cx="4312290" cy="706229"/>
          </a:xfrm>
        </p:spPr>
        <p:txBody>
          <a:bodyPr>
            <a:normAutofit/>
          </a:bodyPr>
          <a:lstStyle/>
          <a:p>
            <a:r>
              <a:rPr lang="en-US" dirty="0"/>
              <a:t>Matt Bennett, MA, MBA</a:t>
            </a:r>
          </a:p>
        </p:txBody>
      </p:sp>
      <p:sp>
        <p:nvSpPr>
          <p:cNvPr id="13" name="Rectangle 12">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A picture containing text, businesscard&#10;&#10;Description automatically generated">
            <a:extLst>
              <a:ext uri="{FF2B5EF4-FFF2-40B4-BE49-F238E27FC236}">
                <a16:creationId xmlns:a16="http://schemas.microsoft.com/office/drawing/2014/main" id="{63534F74-1168-49DA-9A42-5DF4960E2C88}"/>
              </a:ext>
            </a:extLst>
          </p:cNvPr>
          <p:cNvPicPr>
            <a:picLocks noChangeAspect="1"/>
          </p:cNvPicPr>
          <p:nvPr/>
        </p:nvPicPr>
        <p:blipFill rotWithShape="1">
          <a:blip r:embed="rId2">
            <a:extLst>
              <a:ext uri="{28A0092B-C50C-407E-A947-70E740481C1C}">
                <a14:useLocalDpi xmlns:a14="http://schemas.microsoft.com/office/drawing/2010/main" val="0"/>
              </a:ext>
            </a:extLst>
          </a:blip>
          <a:srcRect l="21493" t="7890" r="25078" b="1373"/>
          <a:stretch/>
        </p:blipFill>
        <p:spPr>
          <a:xfrm>
            <a:off x="7957226" y="274324"/>
            <a:ext cx="4027251" cy="6309351"/>
          </a:xfrm>
          <a:prstGeom prst="rect">
            <a:avLst/>
          </a:prstGeom>
        </p:spPr>
      </p:pic>
      <p:sp>
        <p:nvSpPr>
          <p:cNvPr id="3" name="Content Placeholder 2">
            <a:extLst>
              <a:ext uri="{FF2B5EF4-FFF2-40B4-BE49-F238E27FC236}">
                <a16:creationId xmlns:a16="http://schemas.microsoft.com/office/drawing/2014/main" id="{4DD84B3A-43D0-4C5C-BE18-D2744EF85162}"/>
              </a:ext>
            </a:extLst>
          </p:cNvPr>
          <p:cNvSpPr>
            <a:spLocks noGrp="1"/>
          </p:cNvSpPr>
          <p:nvPr>
            <p:ph idx="1"/>
          </p:nvPr>
        </p:nvSpPr>
        <p:spPr>
          <a:xfrm>
            <a:off x="609906" y="1163429"/>
            <a:ext cx="7279226" cy="5509745"/>
          </a:xfrm>
        </p:spPr>
        <p:txBody>
          <a:bodyPr>
            <a:noAutofit/>
          </a:bodyPr>
          <a:lstStyle/>
          <a:p>
            <a:r>
              <a:rPr lang="en-US" sz="2000" dirty="0">
                <a:hlinkClick r:id="rId3">
                  <a:extLst>
                    <a:ext uri="{A12FA001-AC4F-418D-AE19-62706E023703}">
                      <ahyp:hlinkClr xmlns:ahyp="http://schemas.microsoft.com/office/drawing/2018/hyperlinkcolor" val="tx"/>
                    </a:ext>
                  </a:extLst>
                </a:hlinkClick>
              </a:rPr>
              <a:t>matt@BIGL3C.org</a:t>
            </a:r>
            <a:endParaRPr lang="en-US" sz="2000" dirty="0"/>
          </a:p>
          <a:p>
            <a:endParaRPr lang="en-US" sz="2000" dirty="0"/>
          </a:p>
          <a:p>
            <a:r>
              <a:rPr lang="en-US" sz="2000" dirty="0"/>
              <a:t>Assessments</a:t>
            </a:r>
          </a:p>
          <a:p>
            <a:pPr lvl="1"/>
            <a:r>
              <a:rPr lang="en-US" sz="2000" dirty="0"/>
              <a:t>Professional Quality of Life: </a:t>
            </a:r>
            <a:r>
              <a:rPr lang="en-US" sz="2000" dirty="0">
                <a:hlinkClick r:id="rId4"/>
              </a:rPr>
              <a:t>https://proqol.org/</a:t>
            </a:r>
            <a:endParaRPr lang="en-US" sz="2000" dirty="0"/>
          </a:p>
          <a:p>
            <a:pPr lvl="1"/>
            <a:r>
              <a:rPr lang="en-US" sz="2000" dirty="0"/>
              <a:t>Gallup 12: </a:t>
            </a:r>
            <a:r>
              <a:rPr lang="en-US" sz="2000" dirty="0">
                <a:hlinkClick r:id="rId5"/>
              </a:rPr>
              <a:t>https://www.gallup.com/access/323333/q12-employee-engagement-survey.aspx</a:t>
            </a:r>
            <a:endParaRPr lang="en-US" sz="2000" dirty="0"/>
          </a:p>
          <a:p>
            <a:endParaRPr lang="en-US" sz="2000" dirty="0"/>
          </a:p>
          <a:p>
            <a:r>
              <a:rPr lang="en-US" sz="2000" dirty="0"/>
              <a:t>Keep Learning: Get a free book at optimalhrv.com</a:t>
            </a:r>
          </a:p>
          <a:p>
            <a:pPr marL="228600" lvl="1">
              <a:spcBef>
                <a:spcPts val="1000"/>
              </a:spcBef>
            </a:pPr>
            <a:endParaRPr lang="en-US" sz="2000" dirty="0"/>
          </a:p>
          <a:p>
            <a:pPr marL="228600" lvl="1">
              <a:spcBef>
                <a:spcPts val="1000"/>
              </a:spcBef>
            </a:pPr>
            <a:r>
              <a:rPr lang="en-US" sz="2000" dirty="0"/>
              <a:t>Thank you for all your work!</a:t>
            </a:r>
          </a:p>
        </p:txBody>
      </p:sp>
    </p:spTree>
    <p:extLst>
      <p:ext uri="{BB962C8B-B14F-4D97-AF65-F5344CB8AC3E}">
        <p14:creationId xmlns:p14="http://schemas.microsoft.com/office/powerpoint/2010/main" val="3951623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08DFA16-844E-4A1D-BFD3-A133C6D408AB}"/>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dirty="0"/>
              <a:t>Connecting Stress to Outcomes</a:t>
            </a:r>
            <a:endParaRPr lang="en-US" sz="7200" kern="1200" dirty="0">
              <a:solidFill>
                <a:schemeClr val="tx1"/>
              </a:solidFill>
              <a:latin typeface="+mj-lt"/>
              <a:ea typeface="+mj-ea"/>
              <a:cs typeface="+mj-cs"/>
            </a:endParaRP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6828576"/>
      </p:ext>
    </p:extLst>
  </p:cSld>
  <p:clrMapOvr>
    <a:masterClrMapping/>
  </p:clrMapOvr>
  <mc:AlternateContent xmlns:mc="http://schemas.openxmlformats.org/markup-compatibility/2006" xmlns:p14="http://schemas.microsoft.com/office/powerpoint/2010/main">
    <mc:Choice Requires="p14">
      <p:transition spd="slow" p14:dur="2000" advTm="6560"/>
    </mc:Choice>
    <mc:Fallback xmlns="">
      <p:transition spd="slow" advTm="656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4A8D9FE7-6DA4-4ECA-97C0-19B7FA3722A0}"/>
              </a:ext>
            </a:extLst>
          </p:cNvPr>
          <p:cNvSpPr/>
          <p:nvPr/>
        </p:nvSpPr>
        <p:spPr>
          <a:xfrm>
            <a:off x="9926231" y="4969638"/>
            <a:ext cx="1828800" cy="100584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Positive Outcomes</a:t>
            </a:r>
          </a:p>
        </p:txBody>
      </p:sp>
      <p:sp>
        <p:nvSpPr>
          <p:cNvPr id="14" name="Hexagon 13">
            <a:extLst>
              <a:ext uri="{FF2B5EF4-FFF2-40B4-BE49-F238E27FC236}">
                <a16:creationId xmlns:a16="http://schemas.microsoft.com/office/drawing/2014/main" id="{CBF9D0C1-E3FF-46E8-9C01-7DDEE06E7908}"/>
              </a:ext>
            </a:extLst>
          </p:cNvPr>
          <p:cNvSpPr/>
          <p:nvPr/>
        </p:nvSpPr>
        <p:spPr>
          <a:xfrm>
            <a:off x="9926231" y="2089810"/>
            <a:ext cx="1828800" cy="1645920"/>
          </a:xfrm>
          <a:prstGeom prst="hexag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Negative Outcomes</a:t>
            </a:r>
          </a:p>
        </p:txBody>
      </p:sp>
      <p:sp>
        <p:nvSpPr>
          <p:cNvPr id="4" name="Rectangle 3">
            <a:extLst>
              <a:ext uri="{FF2B5EF4-FFF2-40B4-BE49-F238E27FC236}">
                <a16:creationId xmlns:a16="http://schemas.microsoft.com/office/drawing/2014/main" id="{08C456BB-5697-4D14-91C8-20586BD2B704}"/>
              </a:ext>
            </a:extLst>
          </p:cNvPr>
          <p:cNvSpPr/>
          <p:nvPr/>
        </p:nvSpPr>
        <p:spPr>
          <a:xfrm>
            <a:off x="1292116" y="2438110"/>
            <a:ext cx="1828800" cy="914400"/>
          </a:xfrm>
          <a:prstGeom prst="rect">
            <a:avLst/>
          </a:prstGeom>
          <a:solidFill>
            <a:srgbClr val="FF000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Job Demands</a:t>
            </a:r>
          </a:p>
        </p:txBody>
      </p:sp>
      <p:sp>
        <p:nvSpPr>
          <p:cNvPr id="5" name="Title 1">
            <a:extLst>
              <a:ext uri="{FF2B5EF4-FFF2-40B4-BE49-F238E27FC236}">
                <a16:creationId xmlns:a16="http://schemas.microsoft.com/office/drawing/2014/main" id="{20C11ADE-861A-403F-84F8-0BE50D3CEFE6}"/>
              </a:ext>
            </a:extLst>
          </p:cNvPr>
          <p:cNvSpPr txBox="1">
            <a:spLocks/>
          </p:cNvSpPr>
          <p:nvPr/>
        </p:nvSpPr>
        <p:spPr>
          <a:xfrm>
            <a:off x="795337" y="80646"/>
            <a:ext cx="10601325" cy="11603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Job Demand-Resource Model</a:t>
            </a:r>
          </a:p>
        </p:txBody>
      </p:sp>
    </p:spTree>
    <p:extLst>
      <p:ext uri="{BB962C8B-B14F-4D97-AF65-F5344CB8AC3E}">
        <p14:creationId xmlns:p14="http://schemas.microsoft.com/office/powerpoint/2010/main" val="77706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picture containing person, indoor&#10;&#10;Description automatically generated">
            <a:extLst>
              <a:ext uri="{FF2B5EF4-FFF2-40B4-BE49-F238E27FC236}">
                <a16:creationId xmlns:a16="http://schemas.microsoft.com/office/drawing/2014/main" id="{8BC6B3A7-E00A-4413-BC98-A1F09E8BDAFE}"/>
              </a:ext>
            </a:extLst>
          </p:cNvPr>
          <p:cNvPicPr>
            <a:picLocks noChangeAspect="1"/>
          </p:cNvPicPr>
          <p:nvPr/>
        </p:nvPicPr>
        <p:blipFill rotWithShape="1">
          <a:blip r:embed="rId3">
            <a:extLst>
              <a:ext uri="{28A0092B-C50C-407E-A947-70E740481C1C}">
                <a14:useLocalDpi xmlns:a14="http://schemas.microsoft.com/office/drawing/2010/main" val="0"/>
              </a:ext>
            </a:extLst>
          </a:blip>
          <a:srcRect l="2826" r="16163" b="9091"/>
          <a:stretch/>
        </p:blipFill>
        <p:spPr>
          <a:xfrm>
            <a:off x="3523488" y="10"/>
            <a:ext cx="8668512" cy="6857990"/>
          </a:xfrm>
          <a:prstGeom prst="rect">
            <a:avLst/>
          </a:prstGeom>
        </p:spPr>
      </p:pic>
      <p:sp>
        <p:nvSpPr>
          <p:cNvPr id="59" name="Rectangle 58">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42E79F-75CE-40BD-8059-9C24CE6C8C61}"/>
              </a:ext>
            </a:extLst>
          </p:cNvPr>
          <p:cNvSpPr>
            <a:spLocks noGrp="1"/>
          </p:cNvSpPr>
          <p:nvPr>
            <p:ph type="title"/>
          </p:nvPr>
        </p:nvSpPr>
        <p:spPr>
          <a:xfrm>
            <a:off x="371094" y="1161288"/>
            <a:ext cx="3568608" cy="1124712"/>
          </a:xfrm>
        </p:spPr>
        <p:txBody>
          <a:bodyPr anchor="b">
            <a:normAutofit/>
          </a:bodyPr>
          <a:lstStyle/>
          <a:p>
            <a:r>
              <a:rPr lang="en-US" sz="4800" dirty="0"/>
              <a:t>Job Demands</a:t>
            </a:r>
          </a:p>
        </p:txBody>
      </p:sp>
      <p:sp>
        <p:nvSpPr>
          <p:cNvPr id="61" name="Rectangle 60">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Rectangle 62">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DFC41B1-1AB2-4A23-BAD3-E2CE51EB715F}"/>
              </a:ext>
            </a:extLst>
          </p:cNvPr>
          <p:cNvSpPr>
            <a:spLocks noGrp="1"/>
          </p:cNvSpPr>
          <p:nvPr>
            <p:ph idx="1"/>
          </p:nvPr>
        </p:nvSpPr>
        <p:spPr>
          <a:xfrm>
            <a:off x="371094" y="2718054"/>
            <a:ext cx="3438906" cy="3207258"/>
          </a:xfrm>
        </p:spPr>
        <p:txBody>
          <a:bodyPr anchor="t">
            <a:normAutofit lnSpcReduction="10000"/>
          </a:bodyPr>
          <a:lstStyle/>
          <a:p>
            <a:pPr marL="0" indent="0">
              <a:buNone/>
            </a:pPr>
            <a:r>
              <a:rPr lang="en-US" dirty="0">
                <a:latin typeface="Calibri" panose="020F0502020204030204" pitchFamily="34" charset="0"/>
                <a:ea typeface="Times New Roman" panose="02020603050405020304" pitchFamily="18" charset="0"/>
                <a:cs typeface="Times New Roman" panose="02020603050405020304" pitchFamily="18" charset="0"/>
              </a:rPr>
              <a:t>P</a:t>
            </a:r>
            <a:r>
              <a:rPr lang="en-US" dirty="0">
                <a:effectLst/>
                <a:latin typeface="Calibri" panose="020F0502020204030204" pitchFamily="34" charset="0"/>
                <a:ea typeface="Times New Roman" panose="02020603050405020304" pitchFamily="18" charset="0"/>
                <a:cs typeface="Times New Roman" panose="02020603050405020304" pitchFamily="18" charset="0"/>
              </a:rPr>
              <a:t>hysical, social, emotional, or organizational aspects of a job that require sustained effort are associated with certain physiological and psychological costs</a:t>
            </a:r>
            <a:endParaRPr lang="en-US" dirty="0"/>
          </a:p>
        </p:txBody>
      </p:sp>
    </p:spTree>
    <p:extLst>
      <p:ext uri="{BB962C8B-B14F-4D97-AF65-F5344CB8AC3E}">
        <p14:creationId xmlns:p14="http://schemas.microsoft.com/office/powerpoint/2010/main" val="2516792864"/>
      </p:ext>
    </p:extLst>
  </p:cSld>
  <p:clrMapOvr>
    <a:masterClrMapping/>
  </p:clrMapOvr>
  <mc:AlternateContent xmlns:mc="http://schemas.openxmlformats.org/markup-compatibility/2006" xmlns:p14="http://schemas.microsoft.com/office/powerpoint/2010/main">
    <mc:Choice Requires="p14">
      <p:transition spd="slow" p14:dur="2000" advTm="54926"/>
    </mc:Choice>
    <mc:Fallback xmlns="">
      <p:transition spd="slow" advTm="5492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08DFA16-844E-4A1D-BFD3-A133C6D408AB}"/>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kern="1200">
                <a:solidFill>
                  <a:schemeClr val="tx1"/>
                </a:solidFill>
                <a:latin typeface="+mj-lt"/>
                <a:ea typeface="+mj-ea"/>
                <a:cs typeface="+mj-cs"/>
              </a:rPr>
              <a:t>Managing Job Demands</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2624722"/>
      </p:ext>
    </p:extLst>
  </p:cSld>
  <p:clrMapOvr>
    <a:masterClrMapping/>
  </p:clrMapOvr>
  <mc:AlternateContent xmlns:mc="http://schemas.openxmlformats.org/markup-compatibility/2006" xmlns:p14="http://schemas.microsoft.com/office/powerpoint/2010/main">
    <mc:Choice Requires="p14">
      <p:transition spd="slow" p14:dur="2000" advTm="25481"/>
    </mc:Choice>
    <mc:Fallback xmlns="">
      <p:transition spd="slow" advTm="25481"/>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7.8|37.1"/>
</p:tagLst>
</file>

<file path=ppt/tags/tag2.xml><?xml version="1.0" encoding="utf-8"?>
<p:tagLst xmlns:a="http://schemas.openxmlformats.org/drawingml/2006/main" xmlns:r="http://schemas.openxmlformats.org/officeDocument/2006/relationships" xmlns:p="http://schemas.openxmlformats.org/presentationml/2006/main">
  <p:tag name="TIMING" val="|24.4"/>
</p:tagLst>
</file>

<file path=ppt/tags/tag3.xml><?xml version="1.0" encoding="utf-8"?>
<p:tagLst xmlns:a="http://schemas.openxmlformats.org/drawingml/2006/main" xmlns:r="http://schemas.openxmlformats.org/officeDocument/2006/relationships" xmlns:p="http://schemas.openxmlformats.org/presentationml/2006/main">
  <p:tag name="TIMING" val="|4.6|46.4|14.2"/>
</p:tagLst>
</file>

<file path=ppt/tags/tag4.xml><?xml version="1.0" encoding="utf-8"?>
<p:tagLst xmlns:a="http://schemas.openxmlformats.org/drawingml/2006/main" xmlns:r="http://schemas.openxmlformats.org/officeDocument/2006/relationships" xmlns:p="http://schemas.openxmlformats.org/presentationml/2006/main">
  <p:tag name="TIMING" val="|3.8|56.3|114.5"/>
</p:tagLst>
</file>

<file path=ppt/tags/tag5.xml><?xml version="1.0" encoding="utf-8"?>
<p:tagLst xmlns:a="http://schemas.openxmlformats.org/drawingml/2006/main" xmlns:r="http://schemas.openxmlformats.org/officeDocument/2006/relationships" xmlns:p="http://schemas.openxmlformats.org/presentationml/2006/main">
  <p:tag name="TIMING" val="|1.5|1.1|0.8|1.4|1.2|5|0.6|0.7|1|0.8"/>
</p:tagLst>
</file>

<file path=ppt/tags/tag6.xml><?xml version="1.0" encoding="utf-8"?>
<p:tagLst xmlns:a="http://schemas.openxmlformats.org/drawingml/2006/main" xmlns:r="http://schemas.openxmlformats.org/officeDocument/2006/relationships" xmlns:p="http://schemas.openxmlformats.org/presentationml/2006/main">
  <p:tag name="TIMING" val="|5.5|91.7|76.2"/>
</p:tagLst>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1337</TotalTime>
  <Words>1582</Words>
  <Application>Microsoft Office PowerPoint</Application>
  <PresentationFormat>Widescreen</PresentationFormat>
  <Paragraphs>334</Paragraphs>
  <Slides>50</Slides>
  <Notes>7</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50</vt:i4>
      </vt:variant>
    </vt:vector>
  </HeadingPairs>
  <TitlesOfParts>
    <vt:vector size="63" baseType="lpstr">
      <vt:lpstr>Arial</vt:lpstr>
      <vt:lpstr>Calibri</vt:lpstr>
      <vt:lpstr>Calibri Light</vt:lpstr>
      <vt:lpstr>Franklin Gothic Book</vt:lpstr>
      <vt:lpstr>Franklin Gothic Demi</vt:lpstr>
      <vt:lpstr>Gill Sans MT</vt:lpstr>
      <vt:lpstr>Wingdings</vt:lpstr>
      <vt:lpstr>Wingdings 2</vt:lpstr>
      <vt:lpstr>DividendVTI</vt:lpstr>
      <vt:lpstr>Office Theme</vt:lpstr>
      <vt:lpstr>1_Office Theme</vt:lpstr>
      <vt:lpstr>1_DividendVTI</vt:lpstr>
      <vt:lpstr>3_Office Theme</vt:lpstr>
      <vt:lpstr>The Leadership Challenge of Our Lifetime</vt:lpstr>
      <vt:lpstr>Matt Bennett, MA, MBA</vt:lpstr>
      <vt:lpstr>What is happening to us?</vt:lpstr>
      <vt:lpstr>Leading Professions for Burnout</vt:lpstr>
      <vt:lpstr>PowerPoint Presentation</vt:lpstr>
      <vt:lpstr>Connecting Stress to Outcomes</vt:lpstr>
      <vt:lpstr>PowerPoint Presentation</vt:lpstr>
      <vt:lpstr>Job Demands</vt:lpstr>
      <vt:lpstr>Managing Job Demands</vt:lpstr>
      <vt:lpstr>Expectations During Recovery</vt:lpstr>
      <vt:lpstr>PowerPoint Presentation</vt:lpstr>
      <vt:lpstr>Job Resources</vt:lpstr>
      <vt:lpstr>PowerPoint Presentation</vt:lpstr>
      <vt:lpstr>Cup Analogy</vt:lpstr>
      <vt:lpstr>job Demand &gt; Job Resources</vt:lpstr>
      <vt:lpstr>Supporting Staff  Self-care</vt:lpstr>
      <vt:lpstr>PowerPoint Presentation</vt:lpstr>
      <vt:lpstr>Stages of Helping Fatigue</vt:lpstr>
      <vt:lpstr>Impact of Helping Fatigue</vt:lpstr>
      <vt:lpstr>YOU ARE THE ROLE MODEL FOR STAFF SELF-CARE AND WELLNESS</vt:lpstr>
      <vt:lpstr>The Leadership Challenge of Our Lifetime</vt:lpstr>
      <vt:lpstr>PowerPoint Presentation</vt:lpstr>
      <vt:lpstr>Positioning Supportive Supervision to Offset Job Demands</vt:lpstr>
      <vt:lpstr>This can not be our reality</vt:lpstr>
      <vt:lpstr>PowerPoint Presentation</vt:lpstr>
      <vt:lpstr>Supportive Supervision Co-regulation</vt:lpstr>
      <vt:lpstr>Supportive Supervision Structure</vt:lpstr>
      <vt:lpstr>Trauma-Informed Human Resource Strategies</vt:lpstr>
      <vt:lpstr>PowerPoint Presentation</vt:lpstr>
      <vt:lpstr>Time Off</vt:lpstr>
      <vt:lpstr>Therapy</vt:lpstr>
      <vt:lpstr>Positioning a Healthy Culture as a Crucial Job Resource</vt:lpstr>
      <vt:lpstr>PowerPoint Presentation</vt:lpstr>
      <vt:lpstr>Team/Organizational Culture</vt:lpstr>
      <vt:lpstr>Program/Organizational Climate</vt:lpstr>
      <vt:lpstr>Promoting Engagement to Improve Outcomes</vt:lpstr>
      <vt:lpstr>PowerPoint Presentation</vt:lpstr>
      <vt:lpstr>Engagement</vt:lpstr>
      <vt:lpstr>Lack of Engagement</vt:lpstr>
      <vt:lpstr>Positive Regard</vt:lpstr>
      <vt:lpstr>Positive &amp; Growth Mindsets</vt:lpstr>
      <vt:lpstr>Democracy &amp; Collaborative Decision Making</vt:lpstr>
      <vt:lpstr>Shared Vision</vt:lpstr>
      <vt:lpstr>Shared Values</vt:lpstr>
      <vt:lpstr>Impact of Shared Values</vt:lpstr>
      <vt:lpstr>Accountability  Fallacy</vt:lpstr>
      <vt:lpstr>Trauma-Informed Accountability</vt:lpstr>
      <vt:lpstr>Impact of Recognition</vt:lpstr>
      <vt:lpstr>Impact of Recognition</vt:lpstr>
      <vt:lpstr>Matt Bennett, MA, MBA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Trauma-Informed Leadership</dc:title>
  <dc:creator>Matt Bennett</dc:creator>
  <cp:lastModifiedBy>Matt Bennett</cp:lastModifiedBy>
  <cp:revision>64</cp:revision>
  <cp:lastPrinted>2020-12-11T19:09:13Z</cp:lastPrinted>
  <dcterms:created xsi:type="dcterms:W3CDTF">2020-12-10T18:28:01Z</dcterms:created>
  <dcterms:modified xsi:type="dcterms:W3CDTF">2021-06-07T18:32:02Z</dcterms:modified>
</cp:coreProperties>
</file>